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3"/>
  </p:notesMasterIdLst>
  <p:sldIdLst>
    <p:sldId id="334" r:id="rId2"/>
    <p:sldId id="259" r:id="rId3"/>
    <p:sldId id="260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36" r:id="rId18"/>
    <p:sldId id="337" r:id="rId19"/>
    <p:sldId id="338" r:id="rId20"/>
    <p:sldId id="346" r:id="rId21"/>
    <p:sldId id="34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A0000"/>
    <a:srgbClr val="B6D5AB"/>
    <a:srgbClr val="77933C"/>
    <a:srgbClr val="FF3300"/>
    <a:srgbClr val="CC0000"/>
    <a:srgbClr val="73BEF1"/>
    <a:srgbClr val="1376B9"/>
    <a:srgbClr val="1312B9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24" autoAdjust="0"/>
  </p:normalViewPr>
  <p:slideViewPr>
    <p:cSldViewPr>
      <p:cViewPr varScale="1">
        <p:scale>
          <a:sx n="106" d="100"/>
          <a:sy n="106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6/4/2014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578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00200"/>
            <a:ext cx="914400" cy="5257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/>
              <a:t>Learning </a:t>
            </a:r>
            <a:r>
              <a:rPr lang="en-US" sz="2800" dirty="0" smtClean="0"/>
              <a:t>Objective</a:t>
            </a:r>
            <a:endParaRPr lang="en-US" sz="2800" dirty="0"/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1" y="25146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1200"/>
              </a:spcAft>
            </a:pPr>
            <a:r>
              <a:rPr lang="en-US" sz="2400" b="1" dirty="0" smtClean="0"/>
              <a:t>LO</a:t>
            </a:r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/>
              <a:t> 	</a:t>
            </a:r>
            <a:r>
              <a:rPr lang="en-US" sz="2400" dirty="0"/>
              <a:t>Journalize the purchase of plant assets.</a:t>
            </a:r>
            <a:endParaRPr lang="en-US" sz="2400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r="800"/>
          <a:stretch>
            <a:fillRect/>
          </a:stretch>
        </p:blipFill>
        <p:spPr bwMode="auto">
          <a:xfrm>
            <a:off x="0" y="0"/>
            <a:ext cx="9144000" cy="221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-3048"/>
            <a:ext cx="3429000" cy="2133599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85800" y="555727"/>
            <a:ext cx="1036320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anose="020B0606020202030204" pitchFamily="34" charset="0"/>
                <a:cs typeface="Aharoni" panose="02010803020104030203" pitchFamily="2" charset="-79"/>
              </a:rPr>
              <a:t>LESSON</a:t>
            </a:r>
          </a:p>
          <a:p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7-1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838200"/>
            <a:ext cx="365760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Buying Plant Assets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ave 20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175004"/>
              </p:ext>
            </p:extLst>
          </p:nvPr>
        </p:nvGraphicFramePr>
        <p:xfrm>
          <a:off x="237565" y="2514600"/>
          <a:ext cx="8639097" cy="555756"/>
        </p:xfrm>
        <a:graphic>
          <a:graphicData uri="http://schemas.openxmlformats.org/drawingml/2006/table">
            <a:tbl>
              <a:tblPr/>
              <a:tblGrid>
                <a:gridCol w="2743200"/>
                <a:gridCol w="213808"/>
                <a:gridCol w="2743200"/>
                <a:gridCol w="195689"/>
                <a:gridCol w="2743200"/>
              </a:tblGrid>
              <a:tr h="227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Estimated Value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of</a:t>
                      </a:r>
                      <a:b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Building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16" marR="7116" marT="7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÷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16" marR="7116" marT="7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Estimated Value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of</a:t>
                      </a:r>
                      <a:b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All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Assets Bought </a:t>
                      </a:r>
                    </a:p>
                  </a:txBody>
                  <a:tcPr marL="7116" marR="7116" marT="7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16" marR="7116" marT="7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Percentage of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b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Estimated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Value </a:t>
                      </a:r>
                    </a:p>
                  </a:txBody>
                  <a:tcPr marL="7116" marR="7116" marT="7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Recording the Buying of a Group of Assets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16002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Calculate the cost assigned to the Building (Asset 2):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748721"/>
              </p:ext>
            </p:extLst>
          </p:nvPr>
        </p:nvGraphicFramePr>
        <p:xfrm>
          <a:off x="237565" y="3788485"/>
          <a:ext cx="8639097" cy="555756"/>
        </p:xfrm>
        <a:graphic>
          <a:graphicData uri="http://schemas.openxmlformats.org/drawingml/2006/table">
            <a:tbl>
              <a:tblPr/>
              <a:tblGrid>
                <a:gridCol w="2743200"/>
                <a:gridCol w="213808"/>
                <a:gridCol w="2743200"/>
                <a:gridCol w="195689"/>
                <a:gridCol w="2743200"/>
              </a:tblGrid>
              <a:tr h="227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Purchase</a:t>
                      </a:r>
                      <a:b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Price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16" marR="7116" marT="7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÷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16" marR="7116" marT="7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Percentage of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b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Estimated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Value </a:t>
                      </a:r>
                    </a:p>
                  </a:txBody>
                  <a:tcPr marL="7116" marR="7116" marT="7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16" marR="7116" marT="7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 Assigned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</a:t>
                      </a:r>
                      <a:b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Building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16" marR="7116" marT="7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114129"/>
              </p:ext>
            </p:extLst>
          </p:nvPr>
        </p:nvGraphicFramePr>
        <p:xfrm>
          <a:off x="457203" y="3223764"/>
          <a:ext cx="8419460" cy="281436"/>
        </p:xfrm>
        <a:graphic>
          <a:graphicData uri="http://schemas.openxmlformats.org/drawingml/2006/table">
            <a:tbl>
              <a:tblPr/>
              <a:tblGrid>
                <a:gridCol w="2673458"/>
                <a:gridCol w="208372"/>
                <a:gridCol w="2673458"/>
                <a:gridCol w="190714"/>
                <a:gridCol w="2673458"/>
              </a:tblGrid>
              <a:tr h="227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$240,000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16" marR="7116" marT="7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÷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16" marR="7116" marT="7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$300,000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16" marR="7116" marT="7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16" marR="7116" marT="7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16" marR="7116" marT="7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222930"/>
              </p:ext>
            </p:extLst>
          </p:nvPr>
        </p:nvGraphicFramePr>
        <p:xfrm>
          <a:off x="457202" y="4442964"/>
          <a:ext cx="8229596" cy="281436"/>
        </p:xfrm>
        <a:graphic>
          <a:graphicData uri="http://schemas.openxmlformats.org/drawingml/2006/table">
            <a:tbl>
              <a:tblPr/>
              <a:tblGrid>
                <a:gridCol w="2613170"/>
                <a:gridCol w="203673"/>
                <a:gridCol w="2613170"/>
                <a:gridCol w="186413"/>
                <a:gridCol w="2613170"/>
              </a:tblGrid>
              <a:tr h="2279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$280,000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16" marR="7116" marT="7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÷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16" marR="7116" marT="7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16" marR="7116" marT="7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16" marR="7116" marT="7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$224,000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16" marR="7116" marT="71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  <a:solidFill>
            <a:srgbClr val="FF0000"/>
          </a:solidFill>
        </p:grpSpPr>
        <p:sp>
          <p:nvSpPr>
            <p:cNvPr id="13" name="Flowchart: Delay 12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49285" y="0"/>
              <a:ext cx="84830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7-1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133600"/>
            <a:ext cx="8668994" cy="32766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8102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66" y="4044950"/>
            <a:ext cx="68834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Recording the Buying of a Group of Assets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57200" y="5303520"/>
            <a:ext cx="2381250" cy="1099064"/>
            <a:chOff x="304800" y="5567067"/>
            <a:chExt cx="2381250" cy="1099064"/>
          </a:xfrm>
        </p:grpSpPr>
        <p:grpSp>
          <p:nvGrpSpPr>
            <p:cNvPr id="11" name="Group 10"/>
            <p:cNvGrpSpPr/>
            <p:nvPr/>
          </p:nvGrpSpPr>
          <p:grpSpPr>
            <a:xfrm>
              <a:off x="304800" y="5567067"/>
              <a:ext cx="1142998" cy="822065"/>
              <a:chOff x="5181600" y="2591695"/>
              <a:chExt cx="1142998" cy="822065"/>
            </a:xfrm>
          </p:grpSpPr>
          <p:sp>
            <p:nvSpPr>
              <p:cNvPr id="13" name="Line 20"/>
              <p:cNvSpPr>
                <a:spLocks noChangeShapeType="1"/>
              </p:cNvSpPr>
              <p:nvPr/>
            </p:nvSpPr>
            <p:spPr bwMode="auto">
              <a:xfrm flipH="1">
                <a:off x="5360894" y="2591695"/>
                <a:ext cx="963704" cy="64008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Rectangle 11"/>
              <p:cNvSpPr>
                <a:spLocks noChangeArrowheads="1"/>
              </p:cNvSpPr>
              <p:nvPr/>
            </p:nvSpPr>
            <p:spPr bwMode="auto">
              <a:xfrm>
                <a:off x="51816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3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30515" y="6019800"/>
              <a:ext cx="19555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Account Title for </a:t>
              </a:r>
              <a:br>
                <a:rPr lang="en-US" dirty="0" smtClean="0">
                  <a:solidFill>
                    <a:srgbClr val="0070C0"/>
                  </a:solidFill>
                </a:rPr>
              </a:br>
              <a:r>
                <a:rPr lang="en-US" dirty="0" smtClean="0">
                  <a:solidFill>
                    <a:srgbClr val="0070C0"/>
                  </a:solidFill>
                </a:rPr>
                <a:t>Second Plant Asset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7200" y="3276600"/>
            <a:ext cx="2209800" cy="1828800"/>
            <a:chOff x="1539240" y="6019800"/>
            <a:chExt cx="2209800" cy="1828800"/>
          </a:xfrm>
        </p:grpSpPr>
        <p:grpSp>
          <p:nvGrpSpPr>
            <p:cNvPr id="16" name="Group 14"/>
            <p:cNvGrpSpPr/>
            <p:nvPr/>
          </p:nvGrpSpPr>
          <p:grpSpPr>
            <a:xfrm>
              <a:off x="1539240" y="6019800"/>
              <a:ext cx="1142999" cy="1828800"/>
              <a:chOff x="5181600" y="3048000"/>
              <a:chExt cx="1142999" cy="1828800"/>
            </a:xfrm>
          </p:grpSpPr>
          <p:sp>
            <p:nvSpPr>
              <p:cNvPr id="18" name="Line 20"/>
              <p:cNvSpPr>
                <a:spLocks noChangeShapeType="1"/>
              </p:cNvSpPr>
              <p:nvPr/>
            </p:nvSpPr>
            <p:spPr bwMode="auto">
              <a:xfrm flipH="1" flipV="1">
                <a:off x="5360893" y="3261360"/>
                <a:ext cx="963706" cy="161544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Rectangle 11"/>
              <p:cNvSpPr>
                <a:spLocks noChangeArrowheads="1"/>
              </p:cNvSpPr>
              <p:nvPr/>
            </p:nvSpPr>
            <p:spPr bwMode="auto">
              <a:xfrm>
                <a:off x="51816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1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960665" y="6019800"/>
              <a:ext cx="17883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Account Title for </a:t>
              </a:r>
              <a:br>
                <a:rPr lang="en-US" dirty="0" smtClean="0">
                  <a:solidFill>
                    <a:srgbClr val="0070C0"/>
                  </a:solidFill>
                </a:rPr>
              </a:br>
              <a:r>
                <a:rPr lang="en-US" dirty="0" smtClean="0">
                  <a:solidFill>
                    <a:srgbClr val="0070C0"/>
                  </a:solidFill>
                </a:rPr>
                <a:t>First Plant Asset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127758" y="3361765"/>
            <a:ext cx="2296799" cy="1752600"/>
            <a:chOff x="1539240" y="6019800"/>
            <a:chExt cx="2296799" cy="1752600"/>
          </a:xfrm>
        </p:grpSpPr>
        <p:grpSp>
          <p:nvGrpSpPr>
            <p:cNvPr id="46" name="Group 14"/>
            <p:cNvGrpSpPr/>
            <p:nvPr/>
          </p:nvGrpSpPr>
          <p:grpSpPr>
            <a:xfrm>
              <a:off x="1539240" y="6019800"/>
              <a:ext cx="1229999" cy="1752600"/>
              <a:chOff x="5181600" y="3048000"/>
              <a:chExt cx="1229999" cy="1752600"/>
            </a:xfrm>
          </p:grpSpPr>
          <p:sp>
            <p:nvSpPr>
              <p:cNvPr id="48" name="Line 20"/>
              <p:cNvSpPr>
                <a:spLocks noChangeShapeType="1"/>
              </p:cNvSpPr>
              <p:nvPr/>
            </p:nvSpPr>
            <p:spPr bwMode="auto">
              <a:xfrm flipH="1" flipV="1">
                <a:off x="5360895" y="3261360"/>
                <a:ext cx="1050704" cy="153924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Rectangle 11"/>
              <p:cNvSpPr>
                <a:spLocks noChangeArrowheads="1"/>
              </p:cNvSpPr>
              <p:nvPr/>
            </p:nvSpPr>
            <p:spPr bwMode="auto">
              <a:xfrm>
                <a:off x="51816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2</a:t>
                </a: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954305" y="6019800"/>
              <a:ext cx="18817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Amount Assigned </a:t>
              </a:r>
              <a:br>
                <a:rPr lang="en-US" dirty="0" smtClean="0">
                  <a:solidFill>
                    <a:srgbClr val="0070C0"/>
                  </a:solidFill>
                </a:rPr>
              </a:br>
              <a:r>
                <a:rPr lang="en-US" dirty="0" smtClean="0">
                  <a:solidFill>
                    <a:srgbClr val="0070C0"/>
                  </a:solidFill>
                </a:rPr>
                <a:t>to Asset 1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812702" y="5410200"/>
            <a:ext cx="2141689" cy="1133308"/>
            <a:chOff x="361299" y="5673747"/>
            <a:chExt cx="2141689" cy="1133308"/>
          </a:xfrm>
        </p:grpSpPr>
        <p:grpSp>
          <p:nvGrpSpPr>
            <p:cNvPr id="51" name="Group 10"/>
            <p:cNvGrpSpPr/>
            <p:nvPr/>
          </p:nvGrpSpPr>
          <p:grpSpPr>
            <a:xfrm>
              <a:off x="361299" y="5673747"/>
              <a:ext cx="545053" cy="752931"/>
              <a:chOff x="5238099" y="2698375"/>
              <a:chExt cx="545053" cy="752931"/>
            </a:xfrm>
          </p:grpSpPr>
          <p:sp>
            <p:nvSpPr>
              <p:cNvPr id="53" name="Line 20"/>
              <p:cNvSpPr>
                <a:spLocks noChangeShapeType="1"/>
              </p:cNvSpPr>
              <p:nvPr/>
            </p:nvSpPr>
            <p:spPr bwMode="auto">
              <a:xfrm flipH="1">
                <a:off x="5360891" y="2698375"/>
                <a:ext cx="422261" cy="53340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Rectangle 11"/>
              <p:cNvSpPr>
                <a:spLocks noChangeArrowheads="1"/>
              </p:cNvSpPr>
              <p:nvPr/>
            </p:nvSpPr>
            <p:spPr bwMode="auto">
              <a:xfrm>
                <a:off x="5238099" y="3085546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4</a:t>
                </a: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621254" y="6160724"/>
              <a:ext cx="18817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Amount Assigned </a:t>
              </a:r>
              <a:br>
                <a:rPr lang="en-US" dirty="0" smtClean="0">
                  <a:solidFill>
                    <a:srgbClr val="0070C0"/>
                  </a:solidFill>
                </a:rPr>
              </a:br>
              <a:r>
                <a:rPr lang="en-US" dirty="0" smtClean="0">
                  <a:solidFill>
                    <a:srgbClr val="0070C0"/>
                  </a:solidFill>
                </a:rPr>
                <a:t>to Asset 2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631512" y="5660444"/>
            <a:ext cx="2062995" cy="700134"/>
            <a:chOff x="936326" y="5368947"/>
            <a:chExt cx="2584013" cy="962446"/>
          </a:xfrm>
        </p:grpSpPr>
        <p:grpSp>
          <p:nvGrpSpPr>
            <p:cNvPr id="56" name="Group 10"/>
            <p:cNvGrpSpPr/>
            <p:nvPr/>
          </p:nvGrpSpPr>
          <p:grpSpPr>
            <a:xfrm>
              <a:off x="936326" y="5368947"/>
              <a:ext cx="1295404" cy="935644"/>
              <a:chOff x="5813126" y="2393575"/>
              <a:chExt cx="1295404" cy="935644"/>
            </a:xfrm>
          </p:grpSpPr>
          <p:sp>
            <p:nvSpPr>
              <p:cNvPr id="58" name="Line 20"/>
              <p:cNvSpPr>
                <a:spLocks noChangeShapeType="1"/>
              </p:cNvSpPr>
              <p:nvPr/>
            </p:nvSpPr>
            <p:spPr bwMode="auto">
              <a:xfrm>
                <a:off x="5813126" y="2393575"/>
                <a:ext cx="951800" cy="650853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" name="Rectangle 11"/>
              <p:cNvSpPr>
                <a:spLocks noChangeArrowheads="1"/>
              </p:cNvSpPr>
              <p:nvPr/>
            </p:nvSpPr>
            <p:spPr bwMode="auto">
              <a:xfrm>
                <a:off x="6742770" y="2963459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5</a:t>
                </a: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2144883" y="5823687"/>
              <a:ext cx="1375456" cy="507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Total Cost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  <a:solidFill>
            <a:srgbClr val="FF0000"/>
          </a:solidFill>
        </p:grpSpPr>
        <p:sp>
          <p:nvSpPr>
            <p:cNvPr id="61" name="Flowchart: Delay 60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049285" y="0"/>
              <a:ext cx="84830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7-1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57200" y="1452050"/>
            <a:ext cx="4572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/>
              <a:t>March 12. Purchased a distribution center from </a:t>
            </a:r>
            <a:r>
              <a:rPr lang="en-US" dirty="0" err="1"/>
              <a:t>NexTra</a:t>
            </a:r>
            <a:r>
              <a:rPr lang="en-US" dirty="0"/>
              <a:t> Industries, signing a 10-year note. Memorandum No. 26.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642" y="1495315"/>
            <a:ext cx="3464171" cy="193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  <p:sp>
        <p:nvSpPr>
          <p:cNvPr id="36" name="Wave 35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9430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International Accounting Standards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  <a:solidFill>
            <a:srgbClr val="FF0000"/>
          </a:solidFill>
        </p:grpSpPr>
        <p:sp>
          <p:nvSpPr>
            <p:cNvPr id="61" name="Flowchart: Delay 60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049285" y="0"/>
              <a:ext cx="84830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7-1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57200" y="1452050"/>
            <a:ext cx="4572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/>
              <a:t>June 7. Bethune Company pays cash for a $</a:t>
            </a:r>
            <a:r>
              <a:rPr lang="en-US" dirty="0" smtClean="0"/>
              <a:t>30,000.00 delivery </a:t>
            </a:r>
            <a:r>
              <a:rPr lang="en-US" dirty="0"/>
              <a:t>truck. Check No. 523.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21970" y="2230182"/>
            <a:ext cx="4572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/>
              <a:t>IFRS recognize that components of a single plant asset </a:t>
            </a:r>
            <a:r>
              <a:rPr lang="en-US" dirty="0" smtClean="0"/>
              <a:t>may be </a:t>
            </a:r>
            <a:r>
              <a:rPr lang="en-US" dirty="0"/>
              <a:t>used by the business for different periods of time.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6" y="3276600"/>
            <a:ext cx="7598599" cy="196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530" y="4876800"/>
            <a:ext cx="5924550" cy="1540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Wave 11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748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Plant Asset Records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accounting form on which a business records information about each plant asset is called a </a:t>
            </a:r>
            <a:r>
              <a:rPr lang="en-US" b="1" dirty="0" smtClean="0">
                <a:solidFill>
                  <a:srgbClr val="0070C0"/>
                </a:solidFill>
              </a:rPr>
              <a:t>plant asset record</a:t>
            </a:r>
            <a:r>
              <a:rPr lang="en-US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  <a:solidFill>
            <a:srgbClr val="FF0000"/>
          </a:solidFill>
        </p:grpSpPr>
        <p:sp>
          <p:nvSpPr>
            <p:cNvPr id="8" name="Flowchart: Delay 7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49285" y="0"/>
              <a:ext cx="84830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7-1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Wave 9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564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Content of Plant Asset Records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plant asset records contain similar information. </a:t>
            </a:r>
          </a:p>
          <a:p>
            <a:pPr lvl="1"/>
            <a:r>
              <a:rPr lang="en-US" dirty="0" smtClean="0"/>
              <a:t>Section 1 is prepared when a plant asset is bought. </a:t>
            </a:r>
          </a:p>
          <a:p>
            <a:pPr lvl="1"/>
            <a:r>
              <a:rPr lang="en-US" dirty="0" smtClean="0"/>
              <a:t>Section 2 provides space for recording the disposition of the plant asset. When the asset is disposed of, this information will be filled in. </a:t>
            </a:r>
          </a:p>
          <a:p>
            <a:pPr lvl="1"/>
            <a:r>
              <a:rPr lang="en-US" dirty="0" smtClean="0"/>
              <a:t>Section 3 provides space for recording annual depreciation expense and the changing book value of the asset each year it is used.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  <a:solidFill>
            <a:srgbClr val="FF0000"/>
          </a:solidFill>
        </p:grpSpPr>
        <p:sp>
          <p:nvSpPr>
            <p:cNvPr id="8" name="Flowchart: Delay 7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49285" y="0"/>
              <a:ext cx="84830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7-1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Wave 9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102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Plant Asset Records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6087035" y="1949825"/>
            <a:ext cx="2906971" cy="1453160"/>
            <a:chOff x="6087035" y="1949825"/>
            <a:chExt cx="2906971" cy="1453160"/>
          </a:xfrm>
        </p:grpSpPr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6362700" y="2407025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08006" y="2266739"/>
              <a:ext cx="2286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dirty="0" smtClean="0">
                  <a:solidFill>
                    <a:srgbClr val="0070C0"/>
                  </a:solidFill>
                </a:rPr>
                <a:t>Completed when asset is purchased.</a:t>
              </a:r>
            </a:p>
          </p:txBody>
        </p:sp>
        <p:sp>
          <p:nvSpPr>
            <p:cNvPr id="22" name="Right Brace 21"/>
            <p:cNvSpPr/>
            <p:nvPr/>
          </p:nvSpPr>
          <p:spPr>
            <a:xfrm>
              <a:off x="6087035" y="1949825"/>
              <a:ext cx="228600" cy="1453160"/>
            </a:xfrm>
            <a:prstGeom prst="rightBrac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087035" y="3249964"/>
            <a:ext cx="2919404" cy="668912"/>
            <a:chOff x="6087035" y="3249964"/>
            <a:chExt cx="2919404" cy="668912"/>
          </a:xfrm>
        </p:grpSpPr>
        <p:sp>
          <p:nvSpPr>
            <p:cNvPr id="21" name="Rectangle 20"/>
            <p:cNvSpPr/>
            <p:nvPr/>
          </p:nvSpPr>
          <p:spPr>
            <a:xfrm>
              <a:off x="6720439" y="3249964"/>
              <a:ext cx="2286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dirty="0" smtClean="0">
                  <a:solidFill>
                    <a:srgbClr val="0070C0"/>
                  </a:solidFill>
                </a:rPr>
                <a:t>Completed when asset is disposed of.</a:t>
              </a:r>
            </a:p>
          </p:txBody>
        </p:sp>
        <p:sp>
          <p:nvSpPr>
            <p:cNvPr id="23" name="Right Brace 22"/>
            <p:cNvSpPr/>
            <p:nvPr/>
          </p:nvSpPr>
          <p:spPr>
            <a:xfrm>
              <a:off x="6087035" y="3505200"/>
              <a:ext cx="228600" cy="413676"/>
            </a:xfrm>
            <a:prstGeom prst="rightBrac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6362700" y="3402985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087035" y="4073559"/>
            <a:ext cx="2980766" cy="1658111"/>
            <a:chOff x="6087035" y="4073559"/>
            <a:chExt cx="2980766" cy="1658111"/>
          </a:xfrm>
        </p:grpSpPr>
        <p:sp>
          <p:nvSpPr>
            <p:cNvPr id="6" name="Rectangle 5"/>
            <p:cNvSpPr/>
            <p:nvPr/>
          </p:nvSpPr>
          <p:spPr>
            <a:xfrm>
              <a:off x="6324600" y="4267200"/>
              <a:ext cx="274320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indent="403225"/>
              <a:r>
                <a:rPr lang="en-US" dirty="0" smtClean="0">
                  <a:solidFill>
                    <a:srgbClr val="0070C0"/>
                  </a:solidFill>
                </a:rPr>
                <a:t>Completed each year to record depreciation.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4" name="Right Brace 23"/>
            <p:cNvSpPr/>
            <p:nvPr/>
          </p:nvSpPr>
          <p:spPr>
            <a:xfrm>
              <a:off x="6087035" y="4073559"/>
              <a:ext cx="228600" cy="1658111"/>
            </a:xfrm>
            <a:prstGeom prst="rightBrac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6362700" y="4263612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3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  <a:solidFill>
            <a:srgbClr val="FF0000"/>
          </a:solidFill>
        </p:grpSpPr>
        <p:sp>
          <p:nvSpPr>
            <p:cNvPr id="31" name="Flowchart: Delay 30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49285" y="0"/>
              <a:ext cx="84830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7-1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897260"/>
            <a:ext cx="5506559" cy="383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Wave 32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189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and Paying Property Tax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Land and anything attached to the land is called </a:t>
            </a:r>
            <a:r>
              <a:rPr lang="en-US" b="1" dirty="0" smtClean="0">
                <a:solidFill>
                  <a:srgbClr val="0070C0"/>
                </a:solidFill>
              </a:rPr>
              <a:t>real property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Real property is sometimes referred to as </a:t>
            </a:r>
            <a:r>
              <a:rPr lang="en-US" i="1" dirty="0" smtClean="0">
                <a:solidFill>
                  <a:srgbClr val="0070C0"/>
                </a:solidFill>
              </a:rPr>
              <a:t>real estate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All property not classified as real property is called </a:t>
            </a:r>
            <a:r>
              <a:rPr lang="en-US" b="1" dirty="0" smtClean="0">
                <a:solidFill>
                  <a:srgbClr val="0070C0"/>
                </a:solidFill>
              </a:rPr>
              <a:t>personal property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value of an asset determined by tax authorities for the purpose of calculating taxes is called the </a:t>
            </a:r>
            <a:r>
              <a:rPr lang="en-US" b="1" dirty="0" smtClean="0">
                <a:solidFill>
                  <a:srgbClr val="0070C0"/>
                </a:solidFill>
              </a:rPr>
              <a:t>assessed value</a:t>
            </a:r>
            <a:r>
              <a:rPr lang="en-US" dirty="0" smtClean="0"/>
              <a:t>. </a:t>
            </a:r>
          </a:p>
          <a:p>
            <a:r>
              <a:rPr lang="en-US" dirty="0"/>
              <a:t>The tax rate used to calculate property taxes is called a </a:t>
            </a:r>
            <a:r>
              <a:rPr lang="en-US" b="1" dirty="0">
                <a:solidFill>
                  <a:srgbClr val="0070C0"/>
                </a:solidFill>
              </a:rPr>
              <a:t>millage rate</a:t>
            </a:r>
            <a:r>
              <a:rPr lang="en-US" dirty="0"/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  <a:solidFill>
            <a:srgbClr val="FF0000"/>
          </a:solidFill>
        </p:grpSpPr>
        <p:sp>
          <p:nvSpPr>
            <p:cNvPr id="6" name="Flowchart: Delay 5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49285" y="0"/>
              <a:ext cx="84830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7-1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7"/>
          <p:cNvSpPr txBox="1"/>
          <p:nvPr/>
        </p:nvSpPr>
        <p:spPr>
          <a:xfrm>
            <a:off x="8473439" y="1143000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LO1</a:t>
            </a:r>
            <a:endParaRPr lang="en-US" dirty="0"/>
          </a:p>
        </p:txBody>
      </p:sp>
      <p:sp>
        <p:nvSpPr>
          <p:cNvPr id="10" name="Wave 9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022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7-1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>
                <a:solidFill>
                  <a:srgbClr val="FF0000"/>
                </a:solidFill>
              </a:rPr>
              <a:t>1.	</a:t>
            </a:r>
            <a:r>
              <a:rPr lang="en-US" dirty="0"/>
              <a:t>What costs are included in the cost of a plant asset?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914400" y="2667000"/>
            <a:ext cx="7315200" cy="2590799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r>
              <a:rPr lang="en-US" sz="3600" dirty="0"/>
              <a:t>All costs necessary to get the plant asset ready </a:t>
            </a:r>
            <a:r>
              <a:rPr lang="en-US" sz="3600" dirty="0" smtClean="0"/>
              <a:t>for its </a:t>
            </a:r>
            <a:r>
              <a:rPr lang="en-US" sz="3600" dirty="0"/>
              <a:t>intended use are included in the cost of a </a:t>
            </a:r>
            <a:r>
              <a:rPr lang="en-US" sz="3600" dirty="0" smtClean="0"/>
              <a:t>plant asset</a:t>
            </a:r>
            <a:r>
              <a:rPr lang="en-US" sz="3600" dirty="0"/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Group 11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  <a:solidFill>
            <a:srgbClr val="EA0000"/>
          </a:solidFill>
        </p:grpSpPr>
        <p:sp>
          <p:nvSpPr>
            <p:cNvPr id="11" name="Flowchart: Delay 10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7-1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13" name="Wave 12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7-1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.	</a:t>
            </a:r>
            <a:r>
              <a:rPr lang="en-US" dirty="0"/>
              <a:t>How is the cost assigned to plant assets purchased as a group?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914400" y="3429001"/>
            <a:ext cx="7315200" cy="18288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r>
              <a:rPr lang="en-US" sz="3200" dirty="0"/>
              <a:t>The cost is allocated to individual plant assets </a:t>
            </a:r>
            <a:r>
              <a:rPr lang="en-US" sz="3200" dirty="0" smtClean="0"/>
              <a:t>based on </a:t>
            </a:r>
            <a:r>
              <a:rPr lang="en-US" sz="3200" dirty="0"/>
              <a:t>their appraised values.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1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  <a:solidFill>
            <a:srgbClr val="EA0000"/>
          </a:solidFill>
        </p:grpSpPr>
        <p:sp>
          <p:nvSpPr>
            <p:cNvPr id="15" name="Flowchart: Delay 14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7-1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13" name="Wave 12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6591701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7-1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.	</a:t>
            </a:r>
            <a:r>
              <a:rPr lang="en-US" dirty="0"/>
              <a:t>How is the purchase of plant assets accounted for using IFRS?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914400" y="3429001"/>
            <a:ext cx="7315200" cy="18288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r>
              <a:rPr lang="en-US" sz="3200" dirty="0"/>
              <a:t>Components of the plant asset having different </a:t>
            </a:r>
            <a:r>
              <a:rPr lang="en-US" sz="3200" dirty="0" smtClean="0"/>
              <a:t>useful lives </a:t>
            </a:r>
            <a:r>
              <a:rPr lang="en-US" sz="3200" dirty="0"/>
              <a:t>are assigned a cost and recorded in </a:t>
            </a:r>
            <a:r>
              <a:rPr lang="en-US" sz="3200" dirty="0" smtClean="0"/>
              <a:t>different plant </a:t>
            </a:r>
            <a:r>
              <a:rPr lang="en-US" sz="3200" dirty="0"/>
              <a:t>asset accounts.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1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  <a:solidFill>
            <a:srgbClr val="EA0000"/>
          </a:solidFill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7-1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12" name="Wave 11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ave 11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 Asset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Cash and other assets </a:t>
            </a:r>
            <a:r>
              <a:rPr lang="en-US" dirty="0" smtClean="0"/>
              <a:t>expected to </a:t>
            </a:r>
            <a:r>
              <a:rPr lang="en-US" dirty="0"/>
              <a:t>be exchanged for cash or consumed within a year </a:t>
            </a:r>
            <a:r>
              <a:rPr lang="en-US" dirty="0" smtClean="0"/>
              <a:t>are called </a:t>
            </a:r>
            <a:r>
              <a:rPr lang="en-US" b="1" dirty="0">
                <a:solidFill>
                  <a:srgbClr val="0070C0"/>
                </a:solidFill>
              </a:rPr>
              <a:t>current assets</a:t>
            </a:r>
            <a:r>
              <a:rPr lang="en-US" dirty="0" smtClean="0"/>
              <a:t>. </a:t>
            </a:r>
          </a:p>
          <a:p>
            <a:r>
              <a:rPr lang="en-US" dirty="0"/>
              <a:t>Assets that will be used for a number </a:t>
            </a:r>
            <a:r>
              <a:rPr lang="en-US" dirty="0" smtClean="0"/>
              <a:t>of years </a:t>
            </a:r>
            <a:r>
              <a:rPr lang="en-US" dirty="0"/>
              <a:t>in the operation of a business are known as </a:t>
            </a:r>
            <a:r>
              <a:rPr lang="en-US" i="1" dirty="0" smtClean="0">
                <a:solidFill>
                  <a:srgbClr val="0070C0"/>
                </a:solidFill>
              </a:rPr>
              <a:t>plant assets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Plant </a:t>
            </a:r>
            <a:r>
              <a:rPr lang="en-US" dirty="0"/>
              <a:t>assets are sometimes referred to as </a:t>
            </a:r>
            <a:r>
              <a:rPr lang="en-US" i="1" dirty="0" smtClean="0">
                <a:solidFill>
                  <a:srgbClr val="0070C0"/>
                </a:solidFill>
              </a:rPr>
              <a:t>fixed assets </a:t>
            </a:r>
            <a:r>
              <a:rPr lang="en-US" dirty="0"/>
              <a:t>or </a:t>
            </a:r>
            <a:r>
              <a:rPr lang="en-US" i="1" dirty="0">
                <a:solidFill>
                  <a:srgbClr val="0070C0"/>
                </a:solidFill>
              </a:rPr>
              <a:t>long-term assets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  <a:solidFill>
            <a:srgbClr val="EA0000"/>
          </a:solidFill>
        </p:grpSpPr>
        <p:sp>
          <p:nvSpPr>
            <p:cNvPr id="7" name="Flowchart: Delay 6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7-1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7-1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>
                <a:solidFill>
                  <a:srgbClr val="FF0000"/>
                </a:solidFill>
              </a:rPr>
              <a:t>4.	</a:t>
            </a:r>
            <a:r>
              <a:rPr lang="en-US" dirty="0"/>
              <a:t>What are the three sections of a plant asset record?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914400" y="2667000"/>
            <a:ext cx="7315200" cy="35052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r>
              <a:rPr lang="en-US" sz="3200" dirty="0"/>
              <a:t>a. General information completed when the asset </a:t>
            </a:r>
            <a:r>
              <a:rPr lang="en-US" sz="3200" dirty="0" smtClean="0"/>
              <a:t>is purchased</a:t>
            </a:r>
            <a:r>
              <a:rPr lang="en-US" sz="3200" dirty="0"/>
              <a:t>.</a:t>
            </a:r>
          </a:p>
          <a:p>
            <a:r>
              <a:rPr lang="en-US" sz="3200" dirty="0"/>
              <a:t>b. Disposal section completed when the asset </a:t>
            </a:r>
            <a:r>
              <a:rPr lang="en-US" sz="3200" dirty="0" smtClean="0"/>
              <a:t>is discarded</a:t>
            </a:r>
            <a:r>
              <a:rPr lang="en-US" sz="3200" dirty="0"/>
              <a:t>, sold, or traded.</a:t>
            </a:r>
          </a:p>
          <a:p>
            <a:r>
              <a:rPr lang="en-US" sz="3200" dirty="0"/>
              <a:t>c. Section to record annual depreciation</a:t>
            </a:r>
          </a:p>
          <a:p>
            <a:r>
              <a:rPr lang="en-US" sz="3200" dirty="0"/>
              <a:t>expense.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1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  <a:solidFill>
            <a:srgbClr val="EA0000"/>
          </a:solidFill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7-1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12" name="Wave 11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806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7-1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>
                <a:solidFill>
                  <a:srgbClr val="FF0000"/>
                </a:solidFill>
              </a:rPr>
              <a:t>5.	</a:t>
            </a:r>
            <a:r>
              <a:rPr lang="en-US" dirty="0"/>
              <a:t>How is the amount of property tax determined?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914400" y="3429001"/>
            <a:ext cx="7315200" cy="18288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r>
              <a:rPr lang="en-US" sz="3200" dirty="0"/>
              <a:t>The assessed value of the property is multiplied </a:t>
            </a:r>
            <a:r>
              <a:rPr lang="en-US" sz="3200" dirty="0" smtClean="0"/>
              <a:t>by the </a:t>
            </a:r>
            <a:r>
              <a:rPr lang="en-US" sz="3200" dirty="0"/>
              <a:t>millage rate of the governmental unit.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1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  <a:solidFill>
            <a:srgbClr val="EA0000"/>
          </a:solidFill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7-1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12" name="Wave 11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806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ave 9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Going Concern Concept and Depreciation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Financial statements are prepared with the </a:t>
            </a:r>
            <a:r>
              <a:rPr lang="en-US" dirty="0" smtClean="0"/>
              <a:t>expectation that </a:t>
            </a:r>
            <a:r>
              <a:rPr lang="en-US" dirty="0"/>
              <a:t>a business will remain in operation indefinitely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 smtClean="0"/>
              <a:t>going </a:t>
            </a:r>
            <a:r>
              <a:rPr lang="en-US" dirty="0"/>
              <a:t>concern concept enables a business to record the </a:t>
            </a:r>
            <a:r>
              <a:rPr lang="en-US" dirty="0" smtClean="0"/>
              <a:t>cost of </a:t>
            </a:r>
            <a:r>
              <a:rPr lang="en-US" dirty="0"/>
              <a:t>plant assets on the balance sheet</a:t>
            </a:r>
            <a:r>
              <a:rPr lang="en-US" dirty="0" smtClean="0"/>
              <a:t>.</a:t>
            </a:r>
          </a:p>
          <a:p>
            <a:r>
              <a:rPr lang="en-US" dirty="0"/>
              <a:t>The cost of </a:t>
            </a:r>
            <a:r>
              <a:rPr lang="en-US" dirty="0" smtClean="0"/>
              <a:t>plant assets </a:t>
            </a:r>
            <a:r>
              <a:rPr lang="en-US" dirty="0"/>
              <a:t>is recognized over many years through the </a:t>
            </a:r>
            <a:r>
              <a:rPr lang="en-US" dirty="0" smtClean="0"/>
              <a:t>recording of </a:t>
            </a:r>
            <a:r>
              <a:rPr lang="en-US" dirty="0"/>
              <a:t>depreciation expense.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  <a:solidFill>
            <a:srgbClr val="EA0000"/>
          </a:solidFill>
        </p:grpSpPr>
        <p:sp>
          <p:nvSpPr>
            <p:cNvPr id="14" name="Flowchart: Delay 13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7-1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ave 9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Costs Are Included in Plant Assets?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costs necessary to get the plant asset ready for </a:t>
            </a:r>
            <a:r>
              <a:rPr lang="en-US" dirty="0" smtClean="0"/>
              <a:t>its intended </a:t>
            </a:r>
            <a:r>
              <a:rPr lang="en-US" dirty="0"/>
              <a:t>use are included in the cost of a plant asset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example:</a:t>
            </a:r>
          </a:p>
          <a:p>
            <a:pPr lvl="1"/>
            <a:r>
              <a:rPr lang="en-US" dirty="0" smtClean="0"/>
              <a:t>LAND could include </a:t>
            </a:r>
            <a:r>
              <a:rPr lang="en-US" dirty="0"/>
              <a:t>surveying and realtor </a:t>
            </a:r>
            <a:r>
              <a:rPr lang="en-US" dirty="0" smtClean="0"/>
              <a:t>fees</a:t>
            </a:r>
          </a:p>
          <a:p>
            <a:pPr lvl="1"/>
            <a:r>
              <a:rPr lang="en-US" dirty="0" smtClean="0"/>
              <a:t>EQUIPMENT could include </a:t>
            </a:r>
            <a:r>
              <a:rPr lang="en-US" dirty="0"/>
              <a:t>freight and </a:t>
            </a:r>
            <a:r>
              <a:rPr lang="en-US" dirty="0" smtClean="0"/>
              <a:t>installation</a:t>
            </a:r>
          </a:p>
          <a:p>
            <a:pPr lvl="1"/>
            <a:r>
              <a:rPr lang="en-US" dirty="0" smtClean="0"/>
              <a:t>BUILDING could include costs like </a:t>
            </a:r>
            <a:r>
              <a:rPr lang="en-US" dirty="0"/>
              <a:t>compliance with fire codes and accessibility </a:t>
            </a:r>
            <a:r>
              <a:rPr lang="en-US" dirty="0" smtClean="0"/>
              <a:t>laws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  <a:solidFill>
            <a:srgbClr val="EA0000"/>
          </a:solidFill>
        </p:grpSpPr>
        <p:sp>
          <p:nvSpPr>
            <p:cNvPr id="14" name="Flowchart: Delay 13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7-1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295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Wave 25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39" y="3415783"/>
            <a:ext cx="87439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76879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Buying a Plant Asset for Cash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1600200"/>
            <a:ext cx="4648200" cy="14773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dirty="0"/>
              <a:t>March 14. Paid cash to Metal Fabricators for a </a:t>
            </a:r>
            <a:r>
              <a:rPr lang="en-US" dirty="0" smtClean="0"/>
              <a:t>storage system</a:t>
            </a:r>
            <a:r>
              <a:rPr lang="en-US" dirty="0"/>
              <a:t>, $16,850.00. Check No. 416</a:t>
            </a:r>
            <a:r>
              <a:rPr lang="en-US" dirty="0" smtClean="0"/>
              <a:t>.</a:t>
            </a:r>
          </a:p>
          <a:p>
            <a:r>
              <a:rPr lang="en-US" dirty="0"/>
              <a:t>March 16. Paid cash to Preston Construction to </a:t>
            </a:r>
            <a:r>
              <a:rPr lang="en-US" dirty="0" smtClean="0"/>
              <a:t>assemble the </a:t>
            </a:r>
            <a:r>
              <a:rPr lang="en-US" dirty="0"/>
              <a:t>storage system, $2,800.00. Check No. 417.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643409" y="4938207"/>
            <a:ext cx="1755599" cy="1020185"/>
            <a:chOff x="304800" y="5368947"/>
            <a:chExt cx="1755599" cy="1020185"/>
          </a:xfrm>
        </p:grpSpPr>
        <p:grpSp>
          <p:nvGrpSpPr>
            <p:cNvPr id="11" name="Group 10"/>
            <p:cNvGrpSpPr/>
            <p:nvPr/>
          </p:nvGrpSpPr>
          <p:grpSpPr>
            <a:xfrm>
              <a:off x="304800" y="5368947"/>
              <a:ext cx="365760" cy="1020185"/>
              <a:chOff x="5181600" y="2393575"/>
              <a:chExt cx="365760" cy="1020185"/>
            </a:xfrm>
          </p:grpSpPr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51816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1</a:t>
                </a:r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5360895" y="2393575"/>
                <a:ext cx="0" cy="650853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645460" y="6019800"/>
              <a:ext cx="14149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Account Title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342346" y="4900107"/>
            <a:ext cx="2635391" cy="1020185"/>
            <a:chOff x="304800" y="5368947"/>
            <a:chExt cx="2635391" cy="1020185"/>
          </a:xfrm>
        </p:grpSpPr>
        <p:grpSp>
          <p:nvGrpSpPr>
            <p:cNvPr id="38" name="Group 10"/>
            <p:cNvGrpSpPr/>
            <p:nvPr/>
          </p:nvGrpSpPr>
          <p:grpSpPr>
            <a:xfrm>
              <a:off x="304800" y="5368947"/>
              <a:ext cx="365760" cy="1020185"/>
              <a:chOff x="5181600" y="2393575"/>
              <a:chExt cx="365760" cy="1020185"/>
            </a:xfrm>
          </p:grpSpPr>
          <p:sp>
            <p:nvSpPr>
              <p:cNvPr id="40" name="Line 20"/>
              <p:cNvSpPr>
                <a:spLocks noChangeShapeType="1"/>
              </p:cNvSpPr>
              <p:nvPr/>
            </p:nvSpPr>
            <p:spPr bwMode="auto">
              <a:xfrm>
                <a:off x="5287743" y="2393575"/>
                <a:ext cx="73152" cy="83820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Rectangle 11"/>
              <p:cNvSpPr>
                <a:spLocks noChangeArrowheads="1"/>
              </p:cNvSpPr>
              <p:nvPr/>
            </p:nvSpPr>
            <p:spPr bwMode="auto">
              <a:xfrm>
                <a:off x="51816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2</a:t>
                </a: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645460" y="6019800"/>
              <a:ext cx="229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Cost of the Plant Asset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492521" y="4953000"/>
            <a:ext cx="1422879" cy="1096385"/>
            <a:chOff x="304800" y="5292747"/>
            <a:chExt cx="1422879" cy="1096385"/>
          </a:xfrm>
        </p:grpSpPr>
        <p:grpSp>
          <p:nvGrpSpPr>
            <p:cNvPr id="43" name="Group 10"/>
            <p:cNvGrpSpPr/>
            <p:nvPr/>
          </p:nvGrpSpPr>
          <p:grpSpPr>
            <a:xfrm>
              <a:off x="304800" y="5292747"/>
              <a:ext cx="508479" cy="1096385"/>
              <a:chOff x="5181600" y="2317375"/>
              <a:chExt cx="508479" cy="1096385"/>
            </a:xfrm>
          </p:grpSpPr>
          <p:sp>
            <p:nvSpPr>
              <p:cNvPr id="45" name="Line 20"/>
              <p:cNvSpPr>
                <a:spLocks noChangeShapeType="1"/>
              </p:cNvSpPr>
              <p:nvPr/>
            </p:nvSpPr>
            <p:spPr bwMode="auto">
              <a:xfrm flipH="1">
                <a:off x="5360895" y="2317375"/>
                <a:ext cx="329184" cy="91440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auto">
              <a:xfrm>
                <a:off x="51816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3</a:t>
                </a: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645460" y="6019800"/>
              <a:ext cx="1082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Cash Paid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48" name="Flowchart: Delay 47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rgbClr val="FF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049285" y="0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7-1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80147"/>
            <a:ext cx="3377665" cy="178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277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ave 11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76879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Buying a Plant Asset on Account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1600200"/>
            <a:ext cx="4648200" cy="92333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dirty="0"/>
              <a:t>March 6. Bought on account new monitors for three </a:t>
            </a:r>
            <a:r>
              <a:rPr lang="en-US" dirty="0" smtClean="0"/>
              <a:t>office computers </a:t>
            </a:r>
            <a:r>
              <a:rPr lang="en-US" dirty="0"/>
              <a:t>from Tech Systems, $690.00. </a:t>
            </a:r>
            <a:r>
              <a:rPr lang="en-US" dirty="0" smtClean="0"/>
              <a:t>Memorandum No</a:t>
            </a:r>
            <a:r>
              <a:rPr lang="en-US" dirty="0"/>
              <a:t>. 23.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48" name="Flowchart: Delay 47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rgbClr val="FF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049285" y="0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7-1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62" y="3483305"/>
            <a:ext cx="68770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2938112" cy="188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5328880"/>
            <a:ext cx="858921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Since this </a:t>
            </a:r>
            <a:r>
              <a:rPr lang="en-US" dirty="0"/>
              <a:t>transaction does not involve the purchase </a:t>
            </a:r>
            <a:r>
              <a:rPr lang="en-US" dirty="0" smtClean="0"/>
              <a:t>of merchandise, </a:t>
            </a:r>
            <a:r>
              <a:rPr lang="en-US" dirty="0"/>
              <a:t>the entry is not recorded in </a:t>
            </a:r>
            <a:r>
              <a:rPr lang="en-US" dirty="0" smtClean="0"/>
              <a:t>a purchases </a:t>
            </a:r>
            <a:r>
              <a:rPr lang="en-US" dirty="0"/>
              <a:t>journal</a:t>
            </a:r>
            <a:r>
              <a:rPr lang="en-US" dirty="0" smtClean="0"/>
              <a:t>. Instead it is recorded in the general journal and </a:t>
            </a:r>
            <a:r>
              <a:rPr lang="en-US" dirty="0"/>
              <a:t>posted to both the </a:t>
            </a:r>
            <a:r>
              <a:rPr lang="en-US" dirty="0" smtClean="0"/>
              <a:t>general ledger </a:t>
            </a:r>
            <a:r>
              <a:rPr lang="en-US" dirty="0"/>
              <a:t>and the accounts payable ledger.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515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ave 11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76879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Allocating the Cost of Plant Assets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1600200"/>
            <a:ext cx="4648200" cy="92333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dirty="0"/>
              <a:t>March 12. Purchased a distribution center from </a:t>
            </a:r>
            <a:r>
              <a:rPr lang="en-US" dirty="0" err="1" smtClean="0"/>
              <a:t>NexTra</a:t>
            </a:r>
            <a:r>
              <a:rPr lang="en-US" dirty="0" smtClean="0"/>
              <a:t> Industries</a:t>
            </a:r>
            <a:r>
              <a:rPr lang="en-US" dirty="0"/>
              <a:t>, signing a 10-year note. Memorandum No. 26.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48" name="Flowchart: Delay 47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rgbClr val="FF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049285" y="0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7-1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0"/>
            <a:ext cx="5693616" cy="138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58" y="3622966"/>
            <a:ext cx="5524500" cy="1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8887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Wave 13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Allocating the Cost of Plant Assets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16002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Calculate the cost assigned to each asset purchased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  <a:solidFill>
            <a:srgbClr val="FF0000"/>
          </a:solidFill>
        </p:grpSpPr>
        <p:sp>
          <p:nvSpPr>
            <p:cNvPr id="12" name="Flowchart: Delay 11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49285" y="0"/>
              <a:ext cx="84830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7-1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00438"/>
            <a:ext cx="5693616" cy="1386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394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ave 10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Recording the Buying of a Group of Assets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16002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Calculate the cost assigned to the Land (Asset 1):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  <a:solidFill>
            <a:srgbClr val="FF0000"/>
          </a:solidFill>
        </p:grpSpPr>
        <p:sp>
          <p:nvSpPr>
            <p:cNvPr id="13" name="Flowchart: Delay 12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49285" y="0"/>
              <a:ext cx="84830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7-1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5524500" cy="16693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2015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554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3135</TotalTime>
  <Words>1177</Words>
  <Application>Microsoft Office PowerPoint</Application>
  <PresentationFormat>On-screen Show (4:3)</PresentationFormat>
  <Paragraphs>186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Custom Design</vt:lpstr>
      <vt:lpstr>PowerPoint Presentation</vt:lpstr>
      <vt:lpstr>Plant Asset Costs</vt:lpstr>
      <vt:lpstr>Going Concern Concept and Depreciation</vt:lpstr>
      <vt:lpstr>What Costs Are Included in Plant Assets?</vt:lpstr>
      <vt:lpstr>Buying a Plant Asset for Cash</vt:lpstr>
      <vt:lpstr>Buying a Plant Asset on Account</vt:lpstr>
      <vt:lpstr>Allocating the Cost of Plant Assets</vt:lpstr>
      <vt:lpstr>Allocating the Cost of Plant Assets</vt:lpstr>
      <vt:lpstr>Recording the Buying of a Group of Assets</vt:lpstr>
      <vt:lpstr>Recording the Buying of a Group of Assets</vt:lpstr>
      <vt:lpstr>Recording the Buying of a Group of Assets</vt:lpstr>
      <vt:lpstr>International Accounting Standards</vt:lpstr>
      <vt:lpstr>Preparing Plant Asset Records</vt:lpstr>
      <vt:lpstr>Content of Plant Asset Records</vt:lpstr>
      <vt:lpstr>Preparing Plant Asset Records</vt:lpstr>
      <vt:lpstr>Calculating and Paying Property Tax</vt:lpstr>
      <vt:lpstr>Lesson 7-1 Audit Your Understanding</vt:lpstr>
      <vt:lpstr>Lesson 7-1 Audit Your Understanding</vt:lpstr>
      <vt:lpstr>Lesson 7-1 Audit Your Understanding</vt:lpstr>
      <vt:lpstr>Lesson 7-1 Audit Your Understanding</vt:lpstr>
      <vt:lpstr>Lesson 7-1 Audit Your Understanding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CL User</cp:lastModifiedBy>
  <cp:revision>323</cp:revision>
  <dcterms:created xsi:type="dcterms:W3CDTF">2012-07-02T15:51:50Z</dcterms:created>
  <dcterms:modified xsi:type="dcterms:W3CDTF">2014-06-04T18:53:23Z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