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7"/>
  </p:notesMasterIdLst>
  <p:sldIdLst>
    <p:sldId id="335" r:id="rId2"/>
    <p:sldId id="315" r:id="rId3"/>
    <p:sldId id="348" r:id="rId4"/>
    <p:sldId id="351" r:id="rId5"/>
    <p:sldId id="349" r:id="rId6"/>
    <p:sldId id="352" r:id="rId7"/>
    <p:sldId id="324" r:id="rId8"/>
    <p:sldId id="350" r:id="rId9"/>
    <p:sldId id="354" r:id="rId10"/>
    <p:sldId id="355" r:id="rId11"/>
    <p:sldId id="339" r:id="rId12"/>
    <p:sldId id="340" r:id="rId13"/>
    <p:sldId id="345" r:id="rId14"/>
    <p:sldId id="346" r:id="rId15"/>
    <p:sldId id="34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24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6/4/2014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	</a:t>
            </a:r>
            <a:r>
              <a:rPr lang="en-US" sz="2400" dirty="0"/>
              <a:t>Calculate and record depreciation expense using straight-line depreciation.</a:t>
            </a:r>
            <a:endParaRPr lang="en-US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3048"/>
            <a:ext cx="3416808" cy="213359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22961" y="546582"/>
            <a:ext cx="103632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LESSON</a:t>
            </a:r>
          </a:p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7-2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1" y="546582"/>
            <a:ext cx="3657599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Calculating and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Journalizing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Depreciation Expense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Journalizing Repair and Maintenance Payments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 long-term asset is purchased, it is recorded </a:t>
            </a:r>
            <a:r>
              <a:rPr lang="en-US" dirty="0" smtClean="0"/>
              <a:t>at its </a:t>
            </a:r>
            <a:r>
              <a:rPr lang="en-US" dirty="0"/>
              <a:t>historical cost, the actual amount paid for the asset</a:t>
            </a:r>
            <a:r>
              <a:rPr lang="en-US" dirty="0" smtClean="0"/>
              <a:t>.</a:t>
            </a:r>
          </a:p>
          <a:p>
            <a:r>
              <a:rPr lang="en-US" dirty="0"/>
              <a:t>If the expenditure merely maintains the asset in </a:t>
            </a:r>
            <a:r>
              <a:rPr lang="en-US" dirty="0" smtClean="0"/>
              <a:t>its normal </a:t>
            </a:r>
            <a:r>
              <a:rPr lang="en-US" dirty="0"/>
              <a:t>operation, it should be treated as an expense </a:t>
            </a:r>
            <a:r>
              <a:rPr lang="en-US" dirty="0" smtClean="0"/>
              <a:t>in the </a:t>
            </a:r>
            <a:r>
              <a:rPr lang="en-US" dirty="0"/>
              <a:t>period the payment is made</a:t>
            </a:r>
            <a:r>
              <a:rPr lang="en-US" dirty="0" smtClean="0"/>
              <a:t>.</a:t>
            </a:r>
          </a:p>
          <a:p>
            <a:r>
              <a:rPr lang="en-US" dirty="0"/>
              <a:t>If the expenditure adds to the value or extends </a:t>
            </a:r>
            <a:r>
              <a:rPr lang="en-US" dirty="0" smtClean="0"/>
              <a:t>the useful </a:t>
            </a:r>
            <a:r>
              <a:rPr lang="en-US" dirty="0"/>
              <a:t>life of the asset, it must be added to the cost </a:t>
            </a:r>
            <a:r>
              <a:rPr lang="en-US" dirty="0" smtClean="0"/>
              <a:t>of the </a:t>
            </a:r>
            <a:r>
              <a:rPr lang="en-US" dirty="0"/>
              <a:t>asset instead of treated as an immediate expense.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6" name="Flowchart: Delay 5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sp>
        <p:nvSpPr>
          <p:cNvPr id="10" name="Wave 9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18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625475" indent="-625475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	</a:t>
            </a:r>
            <a:r>
              <a:rPr lang="en-US" dirty="0"/>
              <a:t>Which accounting concept is being applied when depreciation expense is recorded </a:t>
            </a:r>
            <a:r>
              <a:rPr lang="en-US" dirty="0" smtClean="0"/>
              <a:t>for plant </a:t>
            </a:r>
            <a:r>
              <a:rPr lang="en-US" dirty="0"/>
              <a:t>assets?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962400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Matching Expenses with Revenue.</a:t>
            </a:r>
          </a:p>
        </p:txBody>
      </p:sp>
      <p:grpSp>
        <p:nvGrpSpPr>
          <p:cNvPr id="10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11" y="6612556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/>
              <a:t>Why is annual depreciation for land not recorded?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05577" y="28956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Because of its permanent nature, depreciation is </a:t>
            </a:r>
            <a:r>
              <a:rPr lang="en-US" sz="3200" dirty="0" smtClean="0"/>
              <a:t>not recorded </a:t>
            </a:r>
            <a:r>
              <a:rPr lang="en-US" sz="3200" dirty="0"/>
              <a:t>for land.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8823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	</a:t>
            </a:r>
            <a:r>
              <a:rPr lang="en-US" dirty="0"/>
              <a:t>What three factors are used to calculate a plant asset’s annual depreciation expense?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Original cost, estimated salvage value, and </a:t>
            </a:r>
            <a:r>
              <a:rPr lang="en-US" sz="3200" dirty="0" smtClean="0"/>
              <a:t>estimated useful </a:t>
            </a:r>
            <a:r>
              <a:rPr lang="en-US" sz="3200" dirty="0"/>
              <a:t>life.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7219" y="659892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42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61963" indent="-461963"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	</a:t>
            </a:r>
            <a:r>
              <a:rPr lang="en-US" dirty="0"/>
              <a:t>Should the installation of an elevator in a retail store be accounted for as a repair or </a:t>
            </a:r>
            <a:r>
              <a:rPr lang="en-US" dirty="0" smtClean="0"/>
              <a:t>an addition </a:t>
            </a:r>
            <a:r>
              <a:rPr lang="en-US" dirty="0"/>
              <a:t>to the historical cost of the building?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The cost of the elevator should be added to </a:t>
            </a:r>
            <a:r>
              <a:rPr lang="en-US" sz="3200" dirty="0" smtClean="0"/>
              <a:t>the historical </a:t>
            </a:r>
            <a:r>
              <a:rPr lang="en-US" sz="3200" dirty="0"/>
              <a:t>cost of the building. The addition adds </a:t>
            </a:r>
            <a:r>
              <a:rPr lang="en-US" sz="3200" dirty="0" smtClean="0"/>
              <a:t>to the </a:t>
            </a:r>
            <a:r>
              <a:rPr lang="en-US" sz="3200" dirty="0"/>
              <a:t>value of the building.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594107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42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5.	</a:t>
            </a:r>
            <a:r>
              <a:rPr lang="en-US" dirty="0"/>
              <a:t>What is the smallest unit of time used to calculate depreciation?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/>
              <a:t>A calendar month.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653463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42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Used to Calculate Depreciation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4819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portion of </a:t>
            </a:r>
            <a:r>
              <a:rPr lang="en-US" sz="2800" dirty="0"/>
              <a:t>a plant asset’s cost that is transferred to an </a:t>
            </a:r>
            <a:r>
              <a:rPr lang="en-US" sz="2800" dirty="0" smtClean="0"/>
              <a:t>expense account </a:t>
            </a:r>
            <a:r>
              <a:rPr lang="en-US" sz="2800" dirty="0"/>
              <a:t>in each fiscal period during a plant asset’s </a:t>
            </a:r>
            <a:r>
              <a:rPr lang="en-US" sz="2800" dirty="0" smtClean="0"/>
              <a:t>useful life </a:t>
            </a:r>
            <a:r>
              <a:rPr lang="en-US" sz="2800" dirty="0"/>
              <a:t>is called </a:t>
            </a:r>
            <a:r>
              <a:rPr lang="en-US" sz="2800" i="1" dirty="0">
                <a:solidFill>
                  <a:srgbClr val="0070C0"/>
                </a:solidFill>
              </a:rPr>
              <a:t>depreciation expense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Three factors are used to calculate a plant </a:t>
            </a:r>
            <a:r>
              <a:rPr lang="en-US" sz="2800" dirty="0" smtClean="0"/>
              <a:t>asset’s annual </a:t>
            </a:r>
            <a:r>
              <a:rPr lang="en-US" sz="2800" dirty="0"/>
              <a:t>depreciation expense: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/>
              <a:t>Original </a:t>
            </a:r>
            <a:r>
              <a:rPr lang="en-US" sz="2000" b="1" dirty="0" smtClean="0"/>
              <a:t>cost</a:t>
            </a:r>
            <a:r>
              <a:rPr lang="en-US" sz="2000" dirty="0" smtClean="0"/>
              <a:t>—the </a:t>
            </a:r>
            <a:r>
              <a:rPr lang="en-US" sz="2000" dirty="0"/>
              <a:t>original cost of a plant asset includes all costs </a:t>
            </a:r>
            <a:r>
              <a:rPr lang="en-US" sz="2000" dirty="0" smtClean="0"/>
              <a:t>paid to </a:t>
            </a:r>
            <a:r>
              <a:rPr lang="en-US" sz="2000" dirty="0"/>
              <a:t>make the asset usable to a </a:t>
            </a:r>
            <a:r>
              <a:rPr lang="en-US" sz="2000" dirty="0" smtClean="0"/>
              <a:t>business.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/>
              <a:t>Estimated salvage </a:t>
            </a:r>
            <a:r>
              <a:rPr lang="en-US" sz="2000" b="1" dirty="0" smtClean="0"/>
              <a:t>value</a:t>
            </a:r>
            <a:r>
              <a:rPr lang="en-US" sz="2000" dirty="0" smtClean="0"/>
              <a:t>—the </a:t>
            </a:r>
            <a:r>
              <a:rPr lang="en-US" sz="2000" dirty="0"/>
              <a:t>estimated </a:t>
            </a:r>
            <a:r>
              <a:rPr lang="en-US" sz="2000" b="1" dirty="0" smtClean="0">
                <a:solidFill>
                  <a:srgbClr val="0070C0"/>
                </a:solidFill>
              </a:rPr>
              <a:t>salvage value </a:t>
            </a:r>
            <a:r>
              <a:rPr lang="en-US" sz="2000" dirty="0"/>
              <a:t>is the amount that will be received for an asset </a:t>
            </a:r>
            <a:r>
              <a:rPr lang="en-US" sz="2000" dirty="0" smtClean="0"/>
              <a:t>at the </a:t>
            </a:r>
            <a:r>
              <a:rPr lang="en-US" sz="2000" dirty="0"/>
              <a:t>time of its </a:t>
            </a:r>
            <a:r>
              <a:rPr lang="en-US" sz="2000" dirty="0" smtClean="0"/>
              <a:t>disposal (also called </a:t>
            </a:r>
            <a:r>
              <a:rPr lang="en-US" sz="2000" i="1" dirty="0">
                <a:solidFill>
                  <a:srgbClr val="0070C0"/>
                </a:solidFill>
              </a:rPr>
              <a:t>residual value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i="1" dirty="0">
                <a:solidFill>
                  <a:srgbClr val="0070C0"/>
                </a:solidFill>
              </a:rPr>
              <a:t>scrap value</a:t>
            </a:r>
            <a:r>
              <a:rPr lang="en-US" sz="2000" dirty="0">
                <a:solidFill>
                  <a:srgbClr val="0070C0"/>
                </a:solidFill>
              </a:rPr>
              <a:t>, or </a:t>
            </a:r>
            <a:r>
              <a:rPr lang="en-US" sz="2000" i="1" dirty="0">
                <a:solidFill>
                  <a:srgbClr val="0070C0"/>
                </a:solidFill>
              </a:rPr>
              <a:t>trade-in </a:t>
            </a:r>
            <a:r>
              <a:rPr lang="en-US" sz="2000" i="1" dirty="0" smtClean="0">
                <a:solidFill>
                  <a:srgbClr val="0070C0"/>
                </a:solidFill>
              </a:rPr>
              <a:t>value</a:t>
            </a:r>
            <a:r>
              <a:rPr lang="en-US" sz="2000" dirty="0" smtClean="0"/>
              <a:t>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 smtClean="0"/>
              <a:t>Estimated useful </a:t>
            </a:r>
            <a:r>
              <a:rPr lang="en-US" sz="2000" b="1" dirty="0" smtClean="0"/>
              <a:t>life</a:t>
            </a:r>
            <a:r>
              <a:rPr lang="en-US" sz="2000" dirty="0" smtClean="0"/>
              <a:t>—the </a:t>
            </a:r>
            <a:r>
              <a:rPr lang="en-US" sz="2000" dirty="0"/>
              <a:t>number </a:t>
            </a:r>
            <a:r>
              <a:rPr lang="en-US" sz="2000" dirty="0" smtClean="0"/>
              <a:t>of years </a:t>
            </a:r>
            <a:r>
              <a:rPr lang="en-US" sz="2000" dirty="0"/>
              <a:t>it is expected to be useful to a </a:t>
            </a:r>
            <a:r>
              <a:rPr lang="en-US" sz="2000" dirty="0" smtClean="0"/>
              <a:t>business.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Content Placeholder 1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Char char="●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4419600"/>
            <a:ext cx="7086600" cy="1295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7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3124200"/>
            <a:ext cx="7086600" cy="114299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7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Straight-Line Depreciation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12411"/>
              </p:ext>
            </p:extLst>
          </p:nvPr>
        </p:nvGraphicFramePr>
        <p:xfrm>
          <a:off x="228600" y="3200400"/>
          <a:ext cx="8595360" cy="640080"/>
        </p:xfrm>
        <a:graphic>
          <a:graphicData uri="http://schemas.openxmlformats.org/drawingml/2006/table">
            <a:tbl>
              <a:tblPr/>
              <a:tblGrid>
                <a:gridCol w="2743200"/>
                <a:gridCol w="182880"/>
                <a:gridCol w="2743200"/>
                <a:gridCol w="182880"/>
                <a:gridCol w="2743200"/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Original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−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Estimated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Salvage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Value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Estimated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Depreciation Expense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89484"/>
              </p:ext>
            </p:extLst>
          </p:nvPr>
        </p:nvGraphicFramePr>
        <p:xfrm>
          <a:off x="222456" y="4536590"/>
          <a:ext cx="8595360" cy="640080"/>
        </p:xfrm>
        <a:graphic>
          <a:graphicData uri="http://schemas.openxmlformats.org/drawingml/2006/table">
            <a:tbl>
              <a:tblPr/>
              <a:tblGrid>
                <a:gridCol w="2743200"/>
                <a:gridCol w="182880"/>
                <a:gridCol w="2743200"/>
                <a:gridCol w="182880"/>
                <a:gridCol w="2743200"/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Estimated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Depreciation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Expense </a:t>
                      </a: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÷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Years of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Estimated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Useful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Life </a:t>
                      </a: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Annual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Depreciation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Expense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29990"/>
              </p:ext>
            </p:extLst>
          </p:nvPr>
        </p:nvGraphicFramePr>
        <p:xfrm>
          <a:off x="341509" y="3733800"/>
          <a:ext cx="8595360" cy="460264"/>
        </p:xfrm>
        <a:graphic>
          <a:graphicData uri="http://schemas.openxmlformats.org/drawingml/2006/table">
            <a:tbl>
              <a:tblPr/>
              <a:tblGrid>
                <a:gridCol w="2743200"/>
                <a:gridCol w="182880"/>
                <a:gridCol w="2743200"/>
                <a:gridCol w="182880"/>
                <a:gridCol w="2743200"/>
              </a:tblGrid>
              <a:tr h="460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$4,000.00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−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$1,000.00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$3,000.00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34363"/>
              </p:ext>
            </p:extLst>
          </p:nvPr>
        </p:nvGraphicFramePr>
        <p:xfrm>
          <a:off x="237423" y="5186980"/>
          <a:ext cx="8595360" cy="457200"/>
        </p:xfrm>
        <a:graphic>
          <a:graphicData uri="http://schemas.openxmlformats.org/drawingml/2006/table">
            <a:tbl>
              <a:tblPr/>
              <a:tblGrid>
                <a:gridCol w="2743200"/>
                <a:gridCol w="182880"/>
                <a:gridCol w="2743200"/>
                <a:gridCol w="18288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÷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$600.00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1371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Recording an equal amount of depreciation expense </a:t>
            </a:r>
            <a:r>
              <a:rPr lang="en-US" sz="2400" dirty="0" smtClean="0"/>
              <a:t>for a </a:t>
            </a:r>
            <a:r>
              <a:rPr lang="en-US" sz="2400" dirty="0"/>
              <a:t>plant asset in each year of its useful life is called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70C0"/>
                </a:solidFill>
              </a:rPr>
              <a:t>straight-line </a:t>
            </a:r>
            <a:r>
              <a:rPr lang="en-US" sz="2400" b="1" dirty="0">
                <a:solidFill>
                  <a:srgbClr val="0070C0"/>
                </a:solidFill>
              </a:rPr>
              <a:t>method of depreciation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209800"/>
            <a:ext cx="5486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On January 2, 20X1, Vaughn Distributors </a:t>
            </a:r>
            <a:r>
              <a:rPr lang="en-US" dirty="0" smtClean="0"/>
              <a:t>bought a </a:t>
            </a:r>
            <a:r>
              <a:rPr lang="en-US" dirty="0"/>
              <a:t>computer for $4,000.00 with an estimated </a:t>
            </a:r>
            <a:r>
              <a:rPr lang="en-US" dirty="0" smtClean="0"/>
              <a:t>salvage value </a:t>
            </a:r>
            <a:r>
              <a:rPr lang="en-US" dirty="0"/>
              <a:t>of $1,000.00 and an estimated useful life of </a:t>
            </a:r>
            <a:r>
              <a:rPr lang="en-US" dirty="0" smtClean="0"/>
              <a:t>five years</a:t>
            </a:r>
            <a:r>
              <a:rPr lang="en-US" dirty="0"/>
              <a:t>.</a:t>
            </a:r>
          </a:p>
        </p:txBody>
      </p:sp>
      <p:sp>
        <p:nvSpPr>
          <p:cNvPr id="16" name="Wave 15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876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478280" y="3276600"/>
            <a:ext cx="6400800" cy="11887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7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Calculating Book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1299"/>
              </p:ext>
            </p:extLst>
          </p:nvPr>
        </p:nvGraphicFramePr>
        <p:xfrm>
          <a:off x="1066800" y="3331285"/>
          <a:ext cx="7315203" cy="640080"/>
        </p:xfrm>
        <a:graphic>
          <a:graphicData uri="http://schemas.openxmlformats.org/drawingml/2006/table">
            <a:tbl>
              <a:tblPr/>
              <a:tblGrid>
                <a:gridCol w="2334639"/>
                <a:gridCol w="155643"/>
                <a:gridCol w="2334639"/>
                <a:gridCol w="155643"/>
                <a:gridCol w="2334639"/>
              </a:tblGrid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Original Cost</a:t>
                      </a: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−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Annual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Depreciation</a:t>
                      </a: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Ending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Book Value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Year 1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9560"/>
              </p:ext>
            </p:extLst>
          </p:nvPr>
        </p:nvGraphicFramePr>
        <p:xfrm>
          <a:off x="927234" y="4038600"/>
          <a:ext cx="7315203" cy="310927"/>
        </p:xfrm>
        <a:graphic>
          <a:graphicData uri="http://schemas.openxmlformats.org/drawingml/2006/table">
            <a:tbl>
              <a:tblPr/>
              <a:tblGrid>
                <a:gridCol w="2334639"/>
                <a:gridCol w="155643"/>
                <a:gridCol w="2334639"/>
                <a:gridCol w="155643"/>
                <a:gridCol w="2334639"/>
              </a:tblGrid>
              <a:tr h="33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$2,800.00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$600.00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$2,200.00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" y="1503949"/>
            <a:ext cx="7467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 original cost of a plant asset minus </a:t>
            </a:r>
            <a:r>
              <a:rPr lang="en-US" sz="2400" dirty="0" smtClean="0"/>
              <a:t>accumulated depreciation </a:t>
            </a:r>
            <a:r>
              <a:rPr lang="en-US" sz="2400" dirty="0"/>
              <a:t>is called the </a:t>
            </a:r>
            <a:r>
              <a:rPr lang="en-US" sz="2400" b="1" dirty="0">
                <a:solidFill>
                  <a:srgbClr val="0070C0"/>
                </a:solidFill>
              </a:rPr>
              <a:t>book value of a plant asset</a:t>
            </a:r>
            <a:r>
              <a:rPr lang="en-US" sz="2400" dirty="0"/>
              <a:t>.</a:t>
            </a: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181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8600" y="3998260"/>
            <a:ext cx="7086600" cy="11887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7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2462605"/>
            <a:ext cx="7086600" cy="11887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7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59788"/>
              </p:ext>
            </p:extLst>
          </p:nvPr>
        </p:nvGraphicFramePr>
        <p:xfrm>
          <a:off x="259975" y="4678680"/>
          <a:ext cx="8595360" cy="457200"/>
        </p:xfrm>
        <a:graphic>
          <a:graphicData uri="http://schemas.openxmlformats.org/drawingml/2006/table">
            <a:tbl>
              <a:tblPr/>
              <a:tblGrid>
                <a:gridCol w="2743200"/>
                <a:gridCol w="182880"/>
                <a:gridCol w="2743200"/>
                <a:gridCol w="18288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×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96251"/>
              </p:ext>
            </p:extLst>
          </p:nvPr>
        </p:nvGraphicFramePr>
        <p:xfrm>
          <a:off x="259975" y="3154680"/>
          <a:ext cx="8595360" cy="460264"/>
        </p:xfrm>
        <a:graphic>
          <a:graphicData uri="http://schemas.openxmlformats.org/drawingml/2006/table">
            <a:tbl>
              <a:tblPr/>
              <a:tblGrid>
                <a:gridCol w="2743200"/>
                <a:gridCol w="182880"/>
                <a:gridCol w="2743200"/>
                <a:gridCol w="182880"/>
                <a:gridCol w="2743200"/>
              </a:tblGrid>
              <a:tr h="460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$240.00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÷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$20.00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Calculating Depreciation Expense for Part of a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59975" y="2514600"/>
          <a:ext cx="8595360" cy="640080"/>
        </p:xfrm>
        <a:graphic>
          <a:graphicData uri="http://schemas.openxmlformats.org/drawingml/2006/table">
            <a:tbl>
              <a:tblPr/>
              <a:tblGrid>
                <a:gridCol w="2743200"/>
                <a:gridCol w="182880"/>
                <a:gridCol w="2743200"/>
                <a:gridCol w="182880"/>
                <a:gridCol w="2743200"/>
              </a:tblGrid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Annual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Depreciation Expense </a:t>
                      </a: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÷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Months in Year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Monthly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Depreciation Expense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52161"/>
              </p:ext>
            </p:extLst>
          </p:nvPr>
        </p:nvGraphicFramePr>
        <p:xfrm>
          <a:off x="259975" y="4038600"/>
          <a:ext cx="8595360" cy="640080"/>
        </p:xfrm>
        <a:graphic>
          <a:graphicData uri="http://schemas.openxmlformats.org/drawingml/2006/table">
            <a:tbl>
              <a:tblPr/>
              <a:tblGrid>
                <a:gridCol w="2743200"/>
                <a:gridCol w="182880"/>
                <a:gridCol w="2743200"/>
                <a:gridCol w="182880"/>
                <a:gridCol w="2743200"/>
              </a:tblGrid>
              <a:tr h="64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Monthly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Depreciation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Expense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×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Number of Months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Asset Is Used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Partial Year’s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Depreciation Expense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Wave 13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003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Alternate Methods For Partial-Year Depreciation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method that recognizes one </a:t>
            </a:r>
            <a:r>
              <a:rPr lang="en-US" dirty="0" smtClean="0"/>
              <a:t>half of </a:t>
            </a:r>
            <a:r>
              <a:rPr lang="en-US" dirty="0"/>
              <a:t>a year’s depreciation in the year of acquisition </a:t>
            </a:r>
            <a:r>
              <a:rPr lang="en-US" dirty="0" smtClean="0"/>
              <a:t>is called </a:t>
            </a: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half-year convention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/>
              <a:t>A method that recognizes a full year’s </a:t>
            </a:r>
            <a:r>
              <a:rPr lang="en-US" dirty="0" smtClean="0"/>
              <a:t>depreciation if </a:t>
            </a:r>
            <a:r>
              <a:rPr lang="en-US" dirty="0"/>
              <a:t>the asset is acquired in the first half of the year </a:t>
            </a:r>
            <a:r>
              <a:rPr lang="en-US" dirty="0" smtClean="0"/>
              <a:t>is called </a:t>
            </a: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modified half-year convention</a:t>
            </a:r>
            <a:r>
              <a:rPr lang="en-US" dirty="0" smtClean="0"/>
              <a:t>.</a:t>
            </a:r>
          </a:p>
          <a:p>
            <a:r>
              <a:rPr lang="en-US" dirty="0"/>
              <a:t>Whatever method a business selects, it should be </a:t>
            </a:r>
            <a:r>
              <a:rPr lang="en-US" dirty="0" smtClean="0"/>
              <a:t>used consistently </a:t>
            </a:r>
            <a:r>
              <a:rPr lang="en-US" dirty="0"/>
              <a:t>from year to year.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6" name="Flowchart: Delay 5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sp>
        <p:nvSpPr>
          <p:cNvPr id="10" name="Wave 9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31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Recording Depreciation on Plant Asset </a:t>
            </a:r>
            <a:r>
              <a:rPr lang="en-US" dirty="0" smtClean="0"/>
              <a:t>Records: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673514"/>
            <a:ext cx="6172201" cy="44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ave 9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688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5068" y="2849880"/>
            <a:ext cx="8168640" cy="11887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7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Calculating Accumulated Depreciation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95301"/>
              </p:ext>
            </p:extLst>
          </p:nvPr>
        </p:nvGraphicFramePr>
        <p:xfrm>
          <a:off x="609599" y="2819400"/>
          <a:ext cx="8208218" cy="920527"/>
        </p:xfrm>
        <a:graphic>
          <a:graphicData uri="http://schemas.openxmlformats.org/drawingml/2006/table">
            <a:tbl>
              <a:tblPr/>
              <a:tblGrid>
                <a:gridCol w="2619644"/>
                <a:gridCol w="174643"/>
                <a:gridCol w="2619644"/>
                <a:gridCol w="174643"/>
                <a:gridCol w="2619644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20X3 Depreciation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Expense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20X2 Accumulated</a:t>
                      </a:r>
                      <a:b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Depreciation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20X3 Accumulated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Depreciation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98976"/>
              </p:ext>
            </p:extLst>
          </p:nvPr>
        </p:nvGraphicFramePr>
        <p:xfrm>
          <a:off x="251059" y="3578336"/>
          <a:ext cx="8595360" cy="460264"/>
        </p:xfrm>
        <a:graphic>
          <a:graphicData uri="http://schemas.openxmlformats.org/drawingml/2006/table">
            <a:tbl>
              <a:tblPr/>
              <a:tblGrid>
                <a:gridCol w="2743200"/>
                <a:gridCol w="182880"/>
                <a:gridCol w="2743200"/>
                <a:gridCol w="182880"/>
                <a:gridCol w="2743200"/>
              </a:tblGrid>
              <a:tr h="460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$240.00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$340.00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$580.00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8" y="4038600"/>
            <a:ext cx="8168640" cy="12377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676400"/>
            <a:ext cx="563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Based on the previous example:</a:t>
            </a:r>
            <a:endParaRPr lang="en-US" sz="3200" dirty="0"/>
          </a:p>
        </p:txBody>
      </p:sp>
      <p:sp>
        <p:nvSpPr>
          <p:cNvPr id="13" name="Wave 12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774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6" y="3947802"/>
            <a:ext cx="76073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Journalizing Depreciation Expense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443596" y="3048000"/>
            <a:ext cx="4328851" cy="2209800"/>
            <a:chOff x="4443596" y="3048000"/>
            <a:chExt cx="4328851" cy="2209800"/>
          </a:xfrm>
        </p:grpSpPr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V="1">
              <a:off x="6400799" y="3200400"/>
              <a:ext cx="304799" cy="20574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15"/>
            <p:cNvGrpSpPr/>
            <p:nvPr/>
          </p:nvGrpSpPr>
          <p:grpSpPr>
            <a:xfrm>
              <a:off x="4443596" y="3048000"/>
              <a:ext cx="4328851" cy="2209800"/>
              <a:chOff x="-498288" y="6019800"/>
              <a:chExt cx="4328851" cy="2209800"/>
            </a:xfrm>
          </p:grpSpPr>
          <p:grpSp>
            <p:nvGrpSpPr>
              <p:cNvPr id="7" name="Group 14"/>
              <p:cNvGrpSpPr/>
              <p:nvPr/>
            </p:nvGrpSpPr>
            <p:grpSpPr>
              <a:xfrm>
                <a:off x="-498288" y="6019800"/>
                <a:ext cx="2403288" cy="2209800"/>
                <a:chOff x="3144072" y="3048000"/>
                <a:chExt cx="2403288" cy="2209800"/>
              </a:xfrm>
            </p:grpSpPr>
            <p:sp>
              <p:nvSpPr>
                <p:cNvPr id="1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144072" y="3261360"/>
                  <a:ext cx="2216823" cy="1996440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Rectangle 11"/>
                <p:cNvSpPr>
                  <a:spLocks noChangeArrowheads="1"/>
                </p:cNvSpPr>
                <p:nvPr/>
              </p:nvSpPr>
              <p:spPr bwMode="auto">
                <a:xfrm>
                  <a:off x="5181600" y="3048000"/>
                  <a:ext cx="365760" cy="36576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1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878105" y="6019800"/>
                <a:ext cx="19524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Debit Depreciation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Expense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4191000" y="5562600"/>
            <a:ext cx="4581447" cy="791585"/>
            <a:chOff x="4191000" y="5562600"/>
            <a:chExt cx="4581447" cy="791585"/>
          </a:xfrm>
        </p:grpSpPr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4191000" y="5638800"/>
              <a:ext cx="838200" cy="5334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10"/>
            <p:cNvGrpSpPr/>
            <p:nvPr/>
          </p:nvGrpSpPr>
          <p:grpSpPr>
            <a:xfrm>
              <a:off x="4810047" y="5562600"/>
              <a:ext cx="3962400" cy="791585"/>
              <a:chOff x="304800" y="5597547"/>
              <a:chExt cx="3962400" cy="791585"/>
            </a:xfrm>
          </p:grpSpPr>
          <p:grpSp>
            <p:nvGrpSpPr>
              <p:cNvPr id="5" name="Group 10"/>
              <p:cNvGrpSpPr/>
              <p:nvPr/>
            </p:nvGrpSpPr>
            <p:grpSpPr>
              <a:xfrm>
                <a:off x="304800" y="5597547"/>
                <a:ext cx="2276552" cy="791585"/>
                <a:chOff x="5181600" y="2622175"/>
                <a:chExt cx="2276552" cy="791585"/>
              </a:xfrm>
            </p:grpSpPr>
            <p:sp>
              <p:nvSpPr>
                <p:cNvPr id="1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5360893" y="2622175"/>
                  <a:ext cx="2097259" cy="609600"/>
                </a:xfrm>
                <a:prstGeom prst="line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Rectangle 11"/>
                <p:cNvSpPr>
                  <a:spLocks noChangeArrowheads="1"/>
                </p:cNvSpPr>
                <p:nvPr/>
              </p:nvSpPr>
              <p:spPr bwMode="auto">
                <a:xfrm>
                  <a:off x="5181600" y="3048000"/>
                  <a:ext cx="365760" cy="36576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2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97547" y="6019800"/>
                <a:ext cx="32696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Credit Accumulated Depreciation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22" name="Flowchart: Delay 2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0" y="1454920"/>
            <a:ext cx="5239630" cy="246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ave 23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7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865</Words>
  <Application>Microsoft Office PowerPoint</Application>
  <PresentationFormat>On-screen Show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Custom Design</vt:lpstr>
      <vt:lpstr>PowerPoint Presentation</vt:lpstr>
      <vt:lpstr>Factors Used to Calculate Depreciation</vt:lpstr>
      <vt:lpstr>Calculating Straight-Line Depreciation</vt:lpstr>
      <vt:lpstr>Calculating Book Value</vt:lpstr>
      <vt:lpstr>Calculating Depreciation Expense for Part of a Year</vt:lpstr>
      <vt:lpstr>Alternate Methods For Partial-Year Depreciation</vt:lpstr>
      <vt:lpstr>Recording Depreciation on Plant Asset Records: Example</vt:lpstr>
      <vt:lpstr>Calculating Accumulated Depreciation</vt:lpstr>
      <vt:lpstr>Journalizing Depreciation Expense</vt:lpstr>
      <vt:lpstr>Journalizing Repair and Maintenance Payments</vt:lpstr>
      <vt:lpstr>Lesson 7-2 Audit Your Understanding</vt:lpstr>
      <vt:lpstr>Lesson 7-2 Audit Your Understanding</vt:lpstr>
      <vt:lpstr>Lesson 7-2 Audit Your Understanding</vt:lpstr>
      <vt:lpstr>Lesson 7-2 Audit Your Understanding</vt:lpstr>
      <vt:lpstr>Lesson 7-2 Audit Your Understanding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CL User</cp:lastModifiedBy>
  <cp:revision>309</cp:revision>
  <dcterms:created xsi:type="dcterms:W3CDTF">2012-07-02T15:51:50Z</dcterms:created>
  <dcterms:modified xsi:type="dcterms:W3CDTF">2014-06-04T18:57:01Z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