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3"/>
  </p:notesMasterIdLst>
  <p:sldIdLst>
    <p:sldId id="335" r:id="rId2"/>
    <p:sldId id="315" r:id="rId3"/>
    <p:sldId id="347" r:id="rId4"/>
    <p:sldId id="348" r:id="rId5"/>
    <p:sldId id="349" r:id="rId6"/>
    <p:sldId id="351" r:id="rId7"/>
    <p:sldId id="350" r:id="rId8"/>
    <p:sldId id="339" r:id="rId9"/>
    <p:sldId id="340" r:id="rId10"/>
    <p:sldId id="345" r:id="rId11"/>
    <p:sldId id="34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B6D5AB"/>
    <a:srgbClr val="EA0000"/>
    <a:srgbClr val="77933C"/>
    <a:srgbClr val="FF3300"/>
    <a:srgbClr val="FF0000"/>
    <a:srgbClr val="CC0000"/>
    <a:srgbClr val="73BEF1"/>
    <a:srgbClr val="1376B9"/>
    <a:srgbClr val="131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24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6/4/2014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03EE-1FBA-4CD6-A9B1-250AC4FFD3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</a:t>
            </a:r>
            <a:r>
              <a:rPr lang="en-US" sz="2800" dirty="0" smtClean="0"/>
              <a:t>Objective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smtClean="0"/>
              <a:t>LO</a:t>
            </a:r>
            <a:r>
              <a:rPr lang="en-US" sz="2400" b="1" smtClean="0">
                <a:solidFill>
                  <a:srgbClr val="FF0000"/>
                </a:solidFill>
              </a:rPr>
              <a:t>3</a:t>
            </a:r>
            <a:r>
              <a:rPr lang="en-US" sz="2400" smtClean="0"/>
              <a:t> 	</a:t>
            </a:r>
            <a:r>
              <a:rPr lang="en-US" sz="2400"/>
              <a:t>Journalize the disposal of plant assets.</a:t>
            </a:r>
            <a:endParaRPr lang="en-US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3048"/>
            <a:ext cx="3416808" cy="21335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2961" y="546582"/>
            <a:ext cx="103632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LESSON</a:t>
            </a:r>
          </a:p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7-3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4790" y="762000"/>
            <a:ext cx="365759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Disposing of Plant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Assets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	</a:t>
            </a:r>
            <a:r>
              <a:rPr lang="en-US" dirty="0"/>
              <a:t>What is the formula to compute the gain or loss on the sale of a plant asset?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78305" y="2819400"/>
            <a:ext cx="7315200" cy="1600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Cash received minus the book value of the </a:t>
            </a:r>
            <a:r>
              <a:rPr lang="en-US" sz="3200" dirty="0" smtClean="0"/>
              <a:t>asset sold</a:t>
            </a:r>
            <a:r>
              <a:rPr lang="en-US" sz="3200" dirty="0"/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62940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2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61963" indent="-461963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	</a:t>
            </a:r>
            <a:r>
              <a:rPr lang="en-US" dirty="0"/>
              <a:t>When cash is paid and old store equipment is traded for new store equipment, what </a:t>
            </a:r>
            <a:r>
              <a:rPr lang="en-US" dirty="0" smtClean="0"/>
              <a:t>is the </a:t>
            </a:r>
            <a:r>
              <a:rPr lang="en-US" dirty="0"/>
              <a:t>formula for calculating the new equipment’s original cost?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886200"/>
            <a:ext cx="7315200" cy="22399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Cash plus the book value of the store equipment </a:t>
            </a:r>
            <a:r>
              <a:rPr lang="en-US" sz="3200" dirty="0" smtClean="0"/>
              <a:t>traded equals </a:t>
            </a:r>
            <a:r>
              <a:rPr lang="en-US" sz="3200" dirty="0"/>
              <a:t>the book value of the new store equipment.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469" y="662940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2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Discarding a Plant Asset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No Book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6834"/>
            <a:ext cx="5737728" cy="490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087035" y="1949825"/>
            <a:ext cx="2953493" cy="726580"/>
            <a:chOff x="6087035" y="1949825"/>
            <a:chExt cx="2953493" cy="726580"/>
          </a:xfrm>
        </p:grpSpPr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6361898" y="2085645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54528" y="2082073"/>
              <a:ext cx="228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Journalize disposal.</a:t>
              </a:r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6087035" y="1949825"/>
              <a:ext cx="228600" cy="72658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87034" y="4372216"/>
            <a:ext cx="3037714" cy="580783"/>
            <a:chOff x="6087034" y="2819400"/>
            <a:chExt cx="3037714" cy="2133600"/>
          </a:xfrm>
        </p:grpSpPr>
        <p:sp>
          <p:nvSpPr>
            <p:cNvPr id="29" name="Rectangle 28"/>
            <p:cNvSpPr/>
            <p:nvPr/>
          </p:nvSpPr>
          <p:spPr>
            <a:xfrm>
              <a:off x="6939413" y="3170180"/>
              <a:ext cx="2185335" cy="646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Date, Amount, and Type of Disposal.</a:t>
              </a:r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6087034" y="2819400"/>
              <a:ext cx="458545" cy="213360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6602129" y="3412928"/>
              <a:ext cx="365760" cy="127224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572000" y="138499"/>
            <a:ext cx="3773174" cy="14773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January 4, 20X6. Discarded a notebook computer: </a:t>
            </a:r>
            <a:r>
              <a:rPr lang="en-US" dirty="0" smtClean="0"/>
              <a:t>original cost</a:t>
            </a:r>
            <a:r>
              <a:rPr lang="en-US" dirty="0"/>
              <a:t>, $1,245.00; total accumulated depreciation </a:t>
            </a:r>
            <a:r>
              <a:rPr lang="en-US" dirty="0" smtClean="0"/>
              <a:t>through </a:t>
            </a:r>
            <a:r>
              <a:rPr lang="pt-BR" dirty="0" smtClean="0"/>
              <a:t>December </a:t>
            </a:r>
            <a:r>
              <a:rPr lang="pt-BR" dirty="0"/>
              <a:t>31, 20X5, $1,245.00. Memorandum No. 4.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23" y="5171975"/>
            <a:ext cx="298132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Wave 1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62940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6" y="182880"/>
            <a:ext cx="8109674" cy="1143000"/>
          </a:xfrm>
        </p:spPr>
        <p:txBody>
          <a:bodyPr>
            <a:normAutofit/>
          </a:bodyPr>
          <a:lstStyle/>
          <a:p>
            <a:r>
              <a:rPr lang="en-US" sz="2600" b="1" dirty="0"/>
              <a:t>Discarding a Plant Asset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with Book </a:t>
            </a:r>
            <a:r>
              <a:rPr lang="en-US" sz="2600" b="1" dirty="0"/>
              <a:t>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87034" y="2819400"/>
            <a:ext cx="3037714" cy="2133600"/>
            <a:chOff x="6087034" y="2819400"/>
            <a:chExt cx="3037714" cy="2133600"/>
          </a:xfrm>
        </p:grpSpPr>
        <p:sp>
          <p:nvSpPr>
            <p:cNvPr id="29" name="Rectangle 28"/>
            <p:cNvSpPr/>
            <p:nvPr/>
          </p:nvSpPr>
          <p:spPr>
            <a:xfrm>
              <a:off x="6939413" y="3691673"/>
              <a:ext cx="21853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0070C0"/>
                  </a:solidFill>
                </a:rPr>
                <a:t>Date, Amount, and Type of Disposal.</a:t>
              </a:r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6087034" y="2819400"/>
              <a:ext cx="458545" cy="213360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6573654" y="37258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95625" y="1127555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6" y="1597761"/>
            <a:ext cx="645372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492820" y="2291611"/>
            <a:ext cx="2404775" cy="717023"/>
            <a:chOff x="6087035" y="1949825"/>
            <a:chExt cx="3070854" cy="717023"/>
          </a:xfrm>
        </p:grpSpPr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6361898" y="2085645"/>
              <a:ext cx="39263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54527" y="2082073"/>
              <a:ext cx="2403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8EC0"/>
                  </a:solidFill>
                </a:rPr>
                <a:t>Journalize Partial Year’s Depreciation</a:t>
              </a:r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6087035" y="1949825"/>
              <a:ext cx="228600" cy="527789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73653" y="2819400"/>
            <a:ext cx="2432700" cy="852614"/>
            <a:chOff x="6051375" y="1823791"/>
            <a:chExt cx="3106514" cy="852614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6361897" y="2085645"/>
              <a:ext cx="39263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54527" y="2082073"/>
              <a:ext cx="24033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8EC0"/>
                  </a:solidFill>
                </a:rPr>
                <a:t>Journalize Disposal</a:t>
              </a:r>
            </a:p>
          </p:txBody>
        </p:sp>
        <p:sp>
          <p:nvSpPr>
            <p:cNvPr id="33" name="Right Brace 32"/>
            <p:cNvSpPr/>
            <p:nvPr/>
          </p:nvSpPr>
          <p:spPr>
            <a:xfrm>
              <a:off x="6051375" y="1823791"/>
              <a:ext cx="264260" cy="852614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43200" y="5859486"/>
            <a:ext cx="2789980" cy="365760"/>
            <a:chOff x="6573654" y="3725886"/>
            <a:chExt cx="2789980" cy="365760"/>
          </a:xfrm>
        </p:grpSpPr>
        <p:sp>
          <p:nvSpPr>
            <p:cNvPr id="35" name="Rectangle 34"/>
            <p:cNvSpPr/>
            <p:nvPr/>
          </p:nvSpPr>
          <p:spPr>
            <a:xfrm>
              <a:off x="6939413" y="3725886"/>
              <a:ext cx="24242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smtClean="0">
                  <a:solidFill>
                    <a:srgbClr val="0070C0"/>
                  </a:solidFill>
                </a:rPr>
                <a:t>Partial Year’s Depreciation</a:t>
              </a: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573654" y="37258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2514601" y="5638801"/>
            <a:ext cx="228599" cy="3899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53" y="4249837"/>
            <a:ext cx="2628900" cy="22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581400" y="184620"/>
            <a:ext cx="4572000" cy="14773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April 28, 20X4. Discarded office table: original cost, $700.00</a:t>
            </a:r>
            <a:r>
              <a:rPr lang="en-US" dirty="0" smtClean="0"/>
              <a:t>; total </a:t>
            </a:r>
            <a:r>
              <a:rPr lang="en-US" dirty="0"/>
              <a:t>accumulated depreciation through December 31</a:t>
            </a:r>
            <a:r>
              <a:rPr lang="en-US" dirty="0" smtClean="0"/>
              <a:t>, 20X3, $</a:t>
            </a:r>
            <a:r>
              <a:rPr lang="en-US" dirty="0"/>
              <a:t>360.00; additional depreciation to be </a:t>
            </a:r>
            <a:r>
              <a:rPr lang="en-US" dirty="0" smtClean="0"/>
              <a:t>recorded through </a:t>
            </a:r>
            <a:r>
              <a:rPr lang="en-US" dirty="0"/>
              <a:t>April 28, 20X4, $40.00. Memorandum No. 92.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Wave 35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0" y="6607743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96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a Plant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plant asset is sold, a journal entry is </a:t>
            </a:r>
            <a:r>
              <a:rPr lang="en-US" dirty="0" smtClean="0"/>
              <a:t>recorded to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Remove </a:t>
            </a:r>
            <a:r>
              <a:rPr lang="en-US" dirty="0"/>
              <a:t>the original cost of the plant asset and </a:t>
            </a:r>
            <a:r>
              <a:rPr lang="en-US" dirty="0" smtClean="0"/>
              <a:t>its related </a:t>
            </a:r>
            <a:r>
              <a:rPr lang="en-US" dirty="0"/>
              <a:t>accumulated depreciation.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Recognize </a:t>
            </a:r>
            <a:r>
              <a:rPr lang="en-US" dirty="0"/>
              <a:t>the cash received.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Recognize </a:t>
            </a:r>
            <a:r>
              <a:rPr lang="en-US" dirty="0"/>
              <a:t>the gain or loss on disposal of the asset.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021" y="659892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13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6" y="160156"/>
            <a:ext cx="8109674" cy="1143000"/>
          </a:xfrm>
        </p:spPr>
        <p:txBody>
          <a:bodyPr>
            <a:normAutofit fontScale="90000"/>
          </a:bodyPr>
          <a:lstStyle/>
          <a:p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3100" b="1" dirty="0"/>
              <a:t>Selling a Plant Asset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625" y="1127555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57600" y="138499"/>
            <a:ext cx="4572000" cy="14773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January 3, 20X4. Received cash from sale of a </a:t>
            </a:r>
            <a:r>
              <a:rPr lang="en-US" dirty="0" smtClean="0"/>
              <a:t>packing machine</a:t>
            </a:r>
            <a:r>
              <a:rPr lang="en-US" dirty="0"/>
              <a:t>, $</a:t>
            </a:r>
            <a:r>
              <a:rPr lang="en-US" dirty="0" smtClean="0"/>
              <a:t>13,400.00; </a:t>
            </a:r>
            <a:r>
              <a:rPr lang="en-US" dirty="0"/>
              <a:t>original cost, $26,000.00; </a:t>
            </a:r>
            <a:r>
              <a:rPr lang="en-US" dirty="0" smtClean="0"/>
              <a:t>total accumulated </a:t>
            </a:r>
            <a:r>
              <a:rPr lang="en-US" dirty="0"/>
              <a:t>depreciation through December 31, 20X3</a:t>
            </a:r>
            <a:r>
              <a:rPr lang="en-US" dirty="0" smtClean="0"/>
              <a:t>, $</a:t>
            </a:r>
            <a:r>
              <a:rPr lang="en-US" dirty="0"/>
              <a:t>12,000.00. Receipt No. 2.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30400"/>
            <a:ext cx="5908675" cy="205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985591"/>
            <a:ext cx="6113928" cy="169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52" y="2057401"/>
            <a:ext cx="2766547" cy="229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ave 1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613358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180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a Plant Asset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021" y="659892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5803"/>
            <a:ext cx="3386138" cy="258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4267200"/>
            <a:ext cx="4572000" cy="14773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December 20, 20X5. Paid cash, $8,995.00, plus old </a:t>
            </a:r>
            <a:r>
              <a:rPr lang="en-US" dirty="0" smtClean="0"/>
              <a:t>forklift for </a:t>
            </a:r>
            <a:r>
              <a:rPr lang="en-US" dirty="0"/>
              <a:t>new forklift: original cost of old forklift, $12,950.00</a:t>
            </a:r>
            <a:r>
              <a:rPr lang="en-US" dirty="0" smtClean="0"/>
              <a:t>; total </a:t>
            </a:r>
            <a:r>
              <a:rPr lang="en-US" dirty="0"/>
              <a:t>accumulated depreciation through December 20</a:t>
            </a:r>
            <a:r>
              <a:rPr lang="en-US" dirty="0" smtClean="0"/>
              <a:t>, 20X5</a:t>
            </a:r>
            <a:r>
              <a:rPr lang="en-US" dirty="0"/>
              <a:t>, $6,000.00. Check No. 848.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When an old plant asset is traded for a new </a:t>
            </a:r>
            <a:r>
              <a:rPr lang="en-US" sz="2800" dirty="0" smtClean="0"/>
              <a:t>plant asset</a:t>
            </a:r>
            <a:r>
              <a:rPr lang="en-US" sz="2800" dirty="0"/>
              <a:t>, the journal entry</a:t>
            </a:r>
            <a:r>
              <a:rPr lang="en-US" sz="2800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Removes </a:t>
            </a:r>
            <a:r>
              <a:rPr lang="en-US" sz="2400" dirty="0"/>
              <a:t>the original cost of the old plant asset </a:t>
            </a:r>
            <a:r>
              <a:rPr lang="en-US" sz="2400" dirty="0" smtClean="0"/>
              <a:t>and its </a:t>
            </a:r>
            <a:r>
              <a:rPr lang="en-US" sz="2400" dirty="0"/>
              <a:t>related accumulated </a:t>
            </a:r>
            <a:r>
              <a:rPr lang="en-US" sz="2400" dirty="0" smtClean="0"/>
              <a:t> depreciation.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Recognizes </a:t>
            </a:r>
            <a:r>
              <a:rPr lang="en-US" sz="2400" dirty="0"/>
              <a:t>the cash paid</a:t>
            </a:r>
            <a:r>
              <a:rPr lang="en-US" sz="2400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Records </a:t>
            </a:r>
            <a:r>
              <a:rPr lang="en-US" sz="2400" dirty="0"/>
              <a:t>the new plant asset at its original cost.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725369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6" y="160156"/>
            <a:ext cx="8109674" cy="1143000"/>
          </a:xfrm>
        </p:spPr>
        <p:txBody>
          <a:bodyPr>
            <a:normAutofit fontScale="90000"/>
          </a:bodyPr>
          <a:lstStyle/>
          <a:p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3100" b="1" dirty="0"/>
              <a:t>Selling </a:t>
            </a:r>
            <a:r>
              <a:rPr lang="en-US" sz="3100" b="1" dirty="0" smtClean="0"/>
              <a:t>Land and </a:t>
            </a:r>
            <a:br>
              <a:rPr lang="en-US" sz="3100" b="1" dirty="0" smtClean="0"/>
            </a:br>
            <a:r>
              <a:rPr lang="en-US" sz="3100" b="1" dirty="0" smtClean="0"/>
              <a:t>Buildings</a:t>
            </a:r>
            <a:endParaRPr lang="en-US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625" y="1127555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819400" y="138499"/>
            <a:ext cx="5410200" cy="17543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January 5, 20X6. Fidelity Company sold land with a </a:t>
            </a:r>
            <a:r>
              <a:rPr lang="en-US" dirty="0" smtClean="0"/>
              <a:t>building for </a:t>
            </a:r>
            <a:r>
              <a:rPr lang="en-US" dirty="0"/>
              <a:t>$97,000.00 cash; original cost of land, $25,000.00</a:t>
            </a:r>
            <a:r>
              <a:rPr lang="en-US" dirty="0" smtClean="0"/>
              <a:t>; original </a:t>
            </a:r>
            <a:r>
              <a:rPr lang="en-US" dirty="0"/>
              <a:t>cost of building, $140,000.00; improvements </a:t>
            </a:r>
            <a:r>
              <a:rPr lang="en-US" dirty="0" smtClean="0"/>
              <a:t>to prepare </a:t>
            </a:r>
            <a:r>
              <a:rPr lang="en-US" dirty="0"/>
              <a:t>the building for sale, $10,000.00; total </a:t>
            </a:r>
            <a:r>
              <a:rPr lang="en-US" dirty="0" smtClean="0"/>
              <a:t>accumulated depreciation </a:t>
            </a:r>
            <a:r>
              <a:rPr lang="en-US" dirty="0"/>
              <a:t>on building through December 31, 20X5</a:t>
            </a:r>
            <a:r>
              <a:rPr lang="en-US" dirty="0" smtClean="0"/>
              <a:t>, $</a:t>
            </a:r>
            <a:r>
              <a:rPr lang="en-US" dirty="0"/>
              <a:t>85,000.00. Receipt No. 4.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6335"/>
            <a:ext cx="687944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8931"/>
            <a:ext cx="6834992" cy="7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10" y="3977237"/>
            <a:ext cx="2286375" cy="244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Wave 1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75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	</a:t>
            </a:r>
            <a:r>
              <a:rPr lang="en-US" dirty="0"/>
              <a:t>What is recorded on a plant asset record for a plant asset that has been discarded?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200400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/>
              <a:t>The date, type, and amount of disposal.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 vert="horz" lIns="91440" tIns="45720" rIns="91440" bIns="45720" rtlCol="0">
            <a:normAutofit/>
          </a:bodyPr>
          <a:lstStyle/>
          <a:p>
            <a:pPr marL="461963" indent="-461963"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/>
              <a:t>When an asset is disposed of after the beginning of the fiscal year, what entry may </a:t>
            </a:r>
            <a:r>
              <a:rPr lang="en-US" dirty="0" smtClean="0"/>
              <a:t>need to </a:t>
            </a:r>
            <a:r>
              <a:rPr lang="en-US" dirty="0"/>
              <a:t>be recorded before an entry is made for a discarded plant asset?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733800"/>
            <a:ext cx="7315200" cy="24384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Depreciation Expense will be debited and </a:t>
            </a:r>
            <a:r>
              <a:rPr lang="en-US" sz="3200" dirty="0" smtClean="0"/>
              <a:t>Accumulated Depreciation </a:t>
            </a:r>
            <a:r>
              <a:rPr lang="en-US" sz="3200" dirty="0"/>
              <a:t>will be credited to bring </a:t>
            </a:r>
            <a:r>
              <a:rPr lang="en-US" sz="3200" dirty="0" smtClean="0"/>
              <a:t>the accounts </a:t>
            </a:r>
            <a:r>
              <a:rPr lang="en-US" sz="3200" dirty="0"/>
              <a:t>up to date before the disposal.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9892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709</Words>
  <Application>Microsoft Office PowerPoint</Application>
  <PresentationFormat>On-screen Show (4:3)</PresentationFormat>
  <Paragraphs>101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Custom Design</vt:lpstr>
      <vt:lpstr>PowerPoint Presentation</vt:lpstr>
      <vt:lpstr>Discarding a Plant Asset  with No Book Value</vt:lpstr>
      <vt:lpstr>Discarding a Plant Asset  with Book Value</vt:lpstr>
      <vt:lpstr>Selling a Plant Asset</vt:lpstr>
      <vt:lpstr>       Selling a Plant Asset </vt:lpstr>
      <vt:lpstr>Trading a Plant Asset</vt:lpstr>
      <vt:lpstr>       Selling Land and  Buildings</vt:lpstr>
      <vt:lpstr>Lesson 7-3 Audit Your Understanding</vt:lpstr>
      <vt:lpstr>Lesson 7-3 Audit Your Understanding</vt:lpstr>
      <vt:lpstr>Lesson 7-3 Audit Your Understanding</vt:lpstr>
      <vt:lpstr>Lesson 7-3 Audit Your Understanding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CL User</cp:lastModifiedBy>
  <cp:revision>321</cp:revision>
  <dcterms:created xsi:type="dcterms:W3CDTF">2012-07-02T15:51:50Z</dcterms:created>
  <dcterms:modified xsi:type="dcterms:W3CDTF">2014-06-04T18:59:15Z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