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8" r:id="rId4"/>
    <p:sldId id="258" r:id="rId5"/>
    <p:sldId id="269" r:id="rId6"/>
    <p:sldId id="267" r:id="rId7"/>
    <p:sldId id="259" r:id="rId8"/>
    <p:sldId id="260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F652-D8BE-3645-9AD1-DA80EBDCC7D6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B5CE-943E-4146-AD41-939DC2747A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F652-D8BE-3645-9AD1-DA80EBDCC7D6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B5CE-943E-4146-AD41-939DC2747A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F652-D8BE-3645-9AD1-DA80EBDCC7D6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B5CE-943E-4146-AD41-939DC2747A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F652-D8BE-3645-9AD1-DA80EBDCC7D6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B5CE-943E-4146-AD41-939DC2747A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F652-D8BE-3645-9AD1-DA80EBDCC7D6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B5CE-943E-4146-AD41-939DC2747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F652-D8BE-3645-9AD1-DA80EBDCC7D6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B5CE-943E-4146-AD41-939DC2747A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F652-D8BE-3645-9AD1-DA80EBDCC7D6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B5CE-943E-4146-AD41-939DC2747A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F652-D8BE-3645-9AD1-DA80EBDCC7D6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B5CE-943E-4146-AD41-939DC2747A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F652-D8BE-3645-9AD1-DA80EBDCC7D6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B5CE-943E-4146-AD41-939DC2747A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F652-D8BE-3645-9AD1-DA80EBDCC7D6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B5CE-943E-4146-AD41-939DC2747A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F652-D8BE-3645-9AD1-DA80EBDCC7D6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B5CE-943E-4146-AD41-939DC2747A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F652-D8BE-3645-9AD1-DA80EBDCC7D6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B5CE-943E-4146-AD41-939DC2747A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F652-D8BE-3645-9AD1-DA80EBDCC7D6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B5CE-943E-4146-AD41-939DC2747A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F652-D8BE-3645-9AD1-DA80EBDCC7D6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B5CE-943E-4146-AD41-939DC2747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F652-D8BE-3645-9AD1-DA80EBDCC7D6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B5CE-943E-4146-AD41-939DC2747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F652-D8BE-3645-9AD1-DA80EBDCC7D6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2B5CE-943E-4146-AD41-939DC2747A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7AB7F652-D8BE-3645-9AD1-DA80EBDCC7D6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EFD2B5CE-943E-4146-AD41-939DC2747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Maintaining A </a:t>
            </a:r>
            <a:br>
              <a:rPr lang="en-US" dirty="0" smtClean="0"/>
            </a:br>
            <a:r>
              <a:rPr lang="en-US" dirty="0" smtClean="0"/>
              <a:t>Checking Account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Malsky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1453" y="781049"/>
            <a:ext cx="3882353" cy="4051301"/>
            <a:chOff x="11453" y="781049"/>
            <a:chExt cx="3882353" cy="4051301"/>
          </a:xfrm>
        </p:grpSpPr>
        <p:grpSp>
          <p:nvGrpSpPr>
            <p:cNvPr id="14" name="Group 13"/>
            <p:cNvGrpSpPr/>
            <p:nvPr/>
          </p:nvGrpSpPr>
          <p:grpSpPr>
            <a:xfrm>
              <a:off x="11453" y="781049"/>
              <a:ext cx="3869653" cy="4051301"/>
              <a:chOff x="11453" y="781049"/>
              <a:chExt cx="3869653" cy="4051301"/>
            </a:xfrm>
          </p:grpSpPr>
          <p:pic>
            <p:nvPicPr>
              <p:cNvPr id="11" name="Picture 10" descr="Screen shot 2011-10-18 at 5.41.25 PM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453" y="781049"/>
                <a:ext cx="3729953" cy="4051301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2273300" y="1073706"/>
                <a:ext cx="15951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175       72  00</a:t>
                </a:r>
                <a:endParaRPr lang="en-US" sz="14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86000" y="1284486"/>
                <a:ext cx="15951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178       34  67</a:t>
                </a:r>
                <a:endParaRPr lang="en-US" sz="1400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298700" y="1500386"/>
              <a:ext cx="1595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180     425  00</a:t>
              </a:r>
              <a:endParaRPr lang="en-US" sz="1400" dirty="0"/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3730023" y="1028700"/>
            <a:ext cx="5863242" cy="3497264"/>
            <a:chOff x="3730023" y="1028700"/>
            <a:chExt cx="5863242" cy="3497264"/>
          </a:xfrm>
        </p:grpSpPr>
        <p:pic>
          <p:nvPicPr>
            <p:cNvPr id="5" name="Content Placeholder 5" descr="Screen shot 2011-10-18 at 5.41.09 PM.png"/>
            <p:cNvPicPr>
              <a:picLocks noChangeAspect="1"/>
            </p:cNvPicPr>
            <p:nvPr/>
          </p:nvPicPr>
          <p:blipFill>
            <a:blip r:embed="rId3"/>
            <a:srcRect l="-363" r="-9668"/>
            <a:stretch>
              <a:fillRect/>
            </a:stretch>
          </p:blipFill>
          <p:spPr>
            <a:xfrm>
              <a:off x="3730023" y="1028700"/>
              <a:ext cx="5863242" cy="3497264"/>
            </a:xfrm>
            <a:prstGeom prst="rect">
              <a:avLst/>
            </a:prstGeom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91400" y="1357313"/>
              <a:ext cx="213515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66000" y="2051050"/>
              <a:ext cx="213515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53300" y="3054350"/>
              <a:ext cx="213515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53300" y="2387600"/>
              <a:ext cx="213515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" name="TextBox 14"/>
          <p:cNvSpPr txBox="1"/>
          <p:nvPr/>
        </p:nvSpPr>
        <p:spPr>
          <a:xfrm>
            <a:off x="2755900" y="2925861"/>
            <a:ext cx="1074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275  38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755900" y="3141761"/>
            <a:ext cx="1074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620  14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642917" y="3538438"/>
            <a:ext cx="1074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895  52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731817" y="3754338"/>
            <a:ext cx="1074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531  67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032000" y="5100191"/>
            <a:ext cx="50439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Enter ending balance</a:t>
            </a:r>
          </a:p>
          <a:p>
            <a:r>
              <a:rPr lang="en-US" sz="3200" dirty="0" smtClean="0"/>
              <a:t>Enter deposits outstanding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30500" y="3984426"/>
            <a:ext cx="1074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363  85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809804" y="2576430"/>
            <a:ext cx="1074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531  67</a:t>
            </a:r>
            <a:endParaRPr lang="en-US" sz="1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4046206" y="4062115"/>
            <a:ext cx="4994208" cy="500677"/>
            <a:chOff x="4046206" y="4062115"/>
            <a:chExt cx="4994208" cy="500677"/>
          </a:xfrm>
        </p:grpSpPr>
        <p:sp>
          <p:nvSpPr>
            <p:cNvPr id="25" name="TextBox 24"/>
            <p:cNvSpPr txBox="1"/>
            <p:nvPr/>
          </p:nvSpPr>
          <p:spPr>
            <a:xfrm>
              <a:off x="4046206" y="4062115"/>
              <a:ext cx="5697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10/31</a:t>
              </a:r>
              <a:endParaRPr lang="en-US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15968" y="4062115"/>
              <a:ext cx="12452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Service Charge</a:t>
              </a:r>
              <a:endParaRPr lang="en-US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83538" y="4076015"/>
              <a:ext cx="5269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5  00</a:t>
              </a:r>
              <a:endParaRPr 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56738" y="4255015"/>
              <a:ext cx="7836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363  85</a:t>
              </a:r>
              <a:endParaRPr lang="en-US" sz="14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26309" y="4103815"/>
              <a:ext cx="6209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- 5  00 </a:t>
              </a:r>
              <a:endParaRPr lang="en-US" sz="1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008892" y="748715"/>
            <a:ext cx="5001011" cy="1985216"/>
            <a:chOff x="4008892" y="748715"/>
            <a:chExt cx="5001011" cy="1985216"/>
          </a:xfrm>
        </p:grpSpPr>
        <p:pic>
          <p:nvPicPr>
            <p:cNvPr id="30" name="Picture 29" descr="Screen shot 2011-10-18 at 5.41.19 PM.png"/>
            <p:cNvPicPr>
              <a:picLocks noChangeAspect="1"/>
            </p:cNvPicPr>
            <p:nvPr/>
          </p:nvPicPr>
          <p:blipFill>
            <a:blip r:embed="rId5"/>
            <a:srcRect b="63459"/>
            <a:stretch>
              <a:fillRect/>
            </a:stretch>
          </p:blipFill>
          <p:spPr>
            <a:xfrm>
              <a:off x="4046206" y="748715"/>
              <a:ext cx="4963697" cy="1985216"/>
            </a:xfrm>
            <a:prstGeom prst="rect">
              <a:avLst/>
            </a:prstGeom>
          </p:spPr>
        </p:pic>
        <p:sp>
          <p:nvSpPr>
            <p:cNvPr id="31" name="Rounded Rectangle 30"/>
            <p:cNvSpPr/>
            <p:nvPr/>
          </p:nvSpPr>
          <p:spPr>
            <a:xfrm>
              <a:off x="4008892" y="2262160"/>
              <a:ext cx="2564315" cy="235743"/>
            </a:xfrm>
            <a:prstGeom prst="roundRect">
              <a:avLst/>
            </a:prstGeom>
            <a:solidFill>
              <a:srgbClr val="FF0000">
                <a:alpha val="36000"/>
              </a:srgbClr>
            </a:solidFill>
            <a:ln w="698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f</a:t>
              </a:r>
              <a:endParaRPr lang="en-US" dirty="0"/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4104566" y="3460678"/>
            <a:ext cx="4039527" cy="242887"/>
          </a:xfrm>
          <a:prstGeom prst="roundRect">
            <a:avLst/>
          </a:prstGeom>
          <a:solidFill>
            <a:srgbClr val="FF0000">
              <a:alpha val="36000"/>
            </a:srgbClr>
          </a:solidFill>
          <a:ln w="698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1860553" y="2576430"/>
            <a:ext cx="1845630" cy="307777"/>
          </a:xfrm>
          <a:prstGeom prst="roundRect">
            <a:avLst/>
          </a:prstGeom>
          <a:solidFill>
            <a:srgbClr val="FF0000">
              <a:alpha val="36000"/>
            </a:srgbClr>
          </a:solidFill>
          <a:ln w="698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2" grpId="0"/>
      <p:bldP spid="33" grpId="1" animBg="1"/>
      <p:bldP spid="33" grpId="2" animBg="1"/>
      <p:bldP spid="34" grpId="1" animBg="1"/>
      <p:bldP spid="34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/>
          <p:nvPr/>
        </p:nvGrpSpPr>
        <p:grpSpPr>
          <a:xfrm>
            <a:off x="3730023" y="1028700"/>
            <a:ext cx="5863242" cy="3497264"/>
            <a:chOff x="3730023" y="1028700"/>
            <a:chExt cx="5863242" cy="3497264"/>
          </a:xfrm>
        </p:grpSpPr>
        <p:pic>
          <p:nvPicPr>
            <p:cNvPr id="5" name="Content Placeholder 5" descr="Screen shot 2011-10-18 at 5.41.09 PM.png"/>
            <p:cNvPicPr>
              <a:picLocks noChangeAspect="1"/>
            </p:cNvPicPr>
            <p:nvPr/>
          </p:nvPicPr>
          <p:blipFill>
            <a:blip r:embed="rId2"/>
            <a:srcRect l="-363" r="-9668"/>
            <a:stretch>
              <a:fillRect/>
            </a:stretch>
          </p:blipFill>
          <p:spPr>
            <a:xfrm>
              <a:off x="3730023" y="1028700"/>
              <a:ext cx="5863242" cy="3497264"/>
            </a:xfrm>
            <a:prstGeom prst="rect">
              <a:avLst/>
            </a:prstGeom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91400" y="1357313"/>
              <a:ext cx="213515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66000" y="2051050"/>
              <a:ext cx="213515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53300" y="3054350"/>
              <a:ext cx="213515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53300" y="2387600"/>
              <a:ext cx="213515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Group 22"/>
          <p:cNvGrpSpPr/>
          <p:nvPr/>
        </p:nvGrpSpPr>
        <p:grpSpPr>
          <a:xfrm>
            <a:off x="11453" y="781049"/>
            <a:ext cx="3882353" cy="4051301"/>
            <a:chOff x="11453" y="781049"/>
            <a:chExt cx="3882353" cy="4051301"/>
          </a:xfrm>
        </p:grpSpPr>
        <p:grpSp>
          <p:nvGrpSpPr>
            <p:cNvPr id="20" name="Group 19"/>
            <p:cNvGrpSpPr/>
            <p:nvPr/>
          </p:nvGrpSpPr>
          <p:grpSpPr>
            <a:xfrm>
              <a:off x="11453" y="781049"/>
              <a:ext cx="3882353" cy="4051301"/>
              <a:chOff x="11453" y="781049"/>
              <a:chExt cx="3882353" cy="4051301"/>
            </a:xfrm>
          </p:grpSpPr>
          <p:grpSp>
            <p:nvGrpSpPr>
              <p:cNvPr id="2" name="Group 19"/>
              <p:cNvGrpSpPr/>
              <p:nvPr/>
            </p:nvGrpSpPr>
            <p:grpSpPr>
              <a:xfrm>
                <a:off x="11453" y="781049"/>
                <a:ext cx="3882353" cy="4051301"/>
                <a:chOff x="11453" y="781049"/>
                <a:chExt cx="3882353" cy="4051301"/>
              </a:xfrm>
            </p:grpSpPr>
            <p:grpSp>
              <p:nvGrpSpPr>
                <p:cNvPr id="3" name="Group 13"/>
                <p:cNvGrpSpPr/>
                <p:nvPr/>
              </p:nvGrpSpPr>
              <p:grpSpPr>
                <a:xfrm>
                  <a:off x="11453" y="781049"/>
                  <a:ext cx="3869653" cy="4051301"/>
                  <a:chOff x="11453" y="781049"/>
                  <a:chExt cx="3869653" cy="4051301"/>
                </a:xfrm>
              </p:grpSpPr>
              <p:pic>
                <p:nvPicPr>
                  <p:cNvPr id="11" name="Picture 10" descr="Screen shot 2011-10-18 at 5.41.25 PM.png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453" y="781049"/>
                    <a:ext cx="3729953" cy="4051301"/>
                  </a:xfrm>
                  <a:prstGeom prst="rect">
                    <a:avLst/>
                  </a:prstGeom>
                </p:spPr>
              </p:pic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273300" y="1073706"/>
                    <a:ext cx="159510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/>
                      <a:t>175       72  00</a:t>
                    </a:r>
                    <a:endParaRPr lang="en-US" sz="1400" dirty="0"/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2286000" y="1284486"/>
                    <a:ext cx="159510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/>
                      <a:t>178       34  67</a:t>
                    </a:r>
                    <a:endParaRPr lang="en-US" sz="1400" dirty="0"/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2298700" y="1500386"/>
                  <a:ext cx="159510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180     425  00</a:t>
                  </a:r>
                  <a:endParaRPr lang="en-US" sz="1400" dirty="0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2755900" y="2925861"/>
                <a:ext cx="10744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275  38</a:t>
                </a:r>
                <a:endParaRPr lang="en-US" sz="14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755900" y="3141761"/>
                <a:ext cx="10744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620  14</a:t>
                </a:r>
                <a:endParaRPr lang="en-US" sz="14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642917" y="3538438"/>
                <a:ext cx="10744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  895  52</a:t>
                </a:r>
                <a:endParaRPr lang="en-US" sz="14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730500" y="3984426"/>
                <a:ext cx="10744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363  85</a:t>
                </a:r>
                <a:endParaRPr lang="en-US" sz="1400" b="1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731817" y="3754338"/>
              <a:ext cx="10744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531  67</a:t>
              </a:r>
              <a:endParaRPr lang="en-US" sz="14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809804" y="2576430"/>
            <a:ext cx="1074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531  67</a:t>
            </a:r>
            <a:endParaRPr lang="en-US" sz="1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4046206" y="4062115"/>
            <a:ext cx="4994208" cy="500677"/>
            <a:chOff x="4046206" y="4062115"/>
            <a:chExt cx="4994208" cy="500677"/>
          </a:xfrm>
        </p:grpSpPr>
        <p:sp>
          <p:nvSpPr>
            <p:cNvPr id="33" name="TextBox 32"/>
            <p:cNvSpPr txBox="1"/>
            <p:nvPr/>
          </p:nvSpPr>
          <p:spPr>
            <a:xfrm>
              <a:off x="4046206" y="4062115"/>
              <a:ext cx="5697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10/31</a:t>
              </a:r>
              <a:endParaRPr lang="en-US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15968" y="4062115"/>
              <a:ext cx="12452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Service Charge</a:t>
              </a:r>
              <a:endParaRPr lang="en-US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83538" y="4076015"/>
              <a:ext cx="5269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5  00</a:t>
              </a:r>
              <a:endParaRPr lang="en-US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256738" y="4255015"/>
              <a:ext cx="7836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363  85</a:t>
              </a:r>
              <a:endParaRPr lang="en-US" sz="14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26309" y="4103815"/>
              <a:ext cx="6209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- 5  00 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</a:t>
            </a:r>
            <a:endParaRPr lang="en-US" dirty="0"/>
          </a:p>
        </p:txBody>
      </p:sp>
      <p:pic>
        <p:nvPicPr>
          <p:cNvPr id="6" name="Content Placeholder 5" descr="12104b3c4f0504b46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192" b="-414"/>
          <a:stretch>
            <a:fillRect/>
          </a:stretch>
        </p:blipFill>
        <p:spPr>
          <a:xfrm>
            <a:off x="457200" y="1417638"/>
            <a:ext cx="8229600" cy="3937000"/>
          </a:xfrm>
        </p:spPr>
      </p:pic>
      <p:sp>
        <p:nvSpPr>
          <p:cNvPr id="8" name="TextBox 7"/>
          <p:cNvSpPr txBox="1"/>
          <p:nvPr/>
        </p:nvSpPr>
        <p:spPr>
          <a:xfrm>
            <a:off x="5575300" y="21717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ush Script Std"/>
                <a:cs typeface="Brush Script Std"/>
              </a:rPr>
              <a:t>Oct. 26     11</a:t>
            </a:r>
            <a:endParaRPr lang="en-US" sz="2400" dirty="0">
              <a:latin typeface="Brush Script Std"/>
              <a:cs typeface="Brush Script St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3300" y="269686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ush Script Std"/>
                <a:cs typeface="Brush Script Std"/>
              </a:rPr>
              <a:t>Knoxville Utility District</a:t>
            </a:r>
            <a:endParaRPr lang="en-US" sz="2400" dirty="0">
              <a:latin typeface="Brush Script Std"/>
              <a:cs typeface="Brush Script St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300" y="3183235"/>
            <a:ext cx="614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ush Script Std"/>
                <a:cs typeface="Brush Script Std"/>
              </a:rPr>
              <a:t>Twenty – two and </a:t>
            </a:r>
            <a:r>
              <a:rPr lang="en-US" sz="2000" dirty="0" smtClean="0">
                <a:latin typeface="Brush Script Std"/>
                <a:cs typeface="Brush Script Std"/>
              </a:rPr>
              <a:t>18/100 </a:t>
            </a:r>
            <a:r>
              <a:rPr lang="en-US" sz="2400" dirty="0" smtClean="0">
                <a:latin typeface="Brush Script Std"/>
                <a:cs typeface="Brush Script Std"/>
              </a:rPr>
              <a:t>--------------------------</a:t>
            </a:r>
            <a:endParaRPr lang="en-US" sz="2400" dirty="0">
              <a:latin typeface="Brush Script Std"/>
              <a:cs typeface="Brush Script St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0" y="4113383"/>
            <a:ext cx="270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Kunstler Script" pitchFamily="66" charset="0"/>
                <a:cs typeface="Handwriting - Dakota"/>
              </a:rPr>
              <a:t>Amanda Malsky</a:t>
            </a:r>
            <a:endParaRPr lang="en-US" sz="3600" b="1" dirty="0">
              <a:latin typeface="Kunstler Script" pitchFamily="66" charset="0"/>
              <a:cs typeface="Handwriting - Dakot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3100" y="2734270"/>
            <a:ext cx="154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ush Script Std"/>
                <a:cs typeface="Brush Script Std"/>
              </a:rPr>
              <a:t>22.18</a:t>
            </a:r>
            <a:endParaRPr lang="en-US" sz="2400" dirty="0">
              <a:latin typeface="Brush Script Std"/>
              <a:cs typeface="Brush Script St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7300" y="41865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rush Script Std"/>
                <a:cs typeface="Brush Script Std"/>
              </a:rPr>
              <a:t>Utility Bill</a:t>
            </a:r>
            <a:endParaRPr lang="en-US" sz="2400" dirty="0">
              <a:latin typeface="Brush Script Std"/>
              <a:cs typeface="Brush Script St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Register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5656" t="7414" r="5616" b="49654"/>
          <a:stretch>
            <a:fillRect/>
          </a:stretch>
        </p:blipFill>
        <p:spPr bwMode="auto">
          <a:xfrm>
            <a:off x="312367" y="1431910"/>
            <a:ext cx="8619557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317499" y="1696824"/>
            <a:ext cx="8955061" cy="920117"/>
            <a:chOff x="317499" y="1696824"/>
            <a:chExt cx="8955061" cy="920117"/>
          </a:xfrm>
        </p:grpSpPr>
        <p:sp>
          <p:nvSpPr>
            <p:cNvPr id="5" name="TextBox 4"/>
            <p:cNvSpPr txBox="1"/>
            <p:nvPr/>
          </p:nvSpPr>
          <p:spPr>
            <a:xfrm>
              <a:off x="1777771" y="1963719"/>
              <a:ext cx="30797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rush Script Std"/>
                  <a:cs typeface="Brush Script Std"/>
                </a:rPr>
                <a:t>Knoxville Utility District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89476" y="1974859"/>
              <a:ext cx="960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rush Script Std"/>
                  <a:cs typeface="Brush Script Std"/>
                </a:rPr>
                <a:t>22 18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499" y="1974859"/>
              <a:ext cx="7966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rush Script Std"/>
                  <a:cs typeface="Brush Script Std"/>
                </a:rPr>
                <a:t>302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16998" y="2216831"/>
              <a:ext cx="22987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rush Script Std"/>
                  <a:cs typeface="Brush Script Std"/>
                </a:rPr>
                <a:t>Sept. Payment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23160" y="1696824"/>
              <a:ext cx="1549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rush Script Std"/>
                  <a:cs typeface="Brush Script Std"/>
                </a:rPr>
                <a:t>822 33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700879" y="2207226"/>
            <a:ext cx="154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rush Script Std"/>
                <a:cs typeface="Brush Script Std"/>
              </a:rPr>
              <a:t>800 15</a:t>
            </a:r>
            <a:endParaRPr lang="en-US" sz="2000" dirty="0">
              <a:latin typeface="Brush Script Std"/>
              <a:cs typeface="Brush Script St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499" y="2472586"/>
            <a:ext cx="796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rush Script Std"/>
                <a:cs typeface="Brush Script Std"/>
              </a:rPr>
              <a:t>303</a:t>
            </a:r>
            <a:endParaRPr lang="en-US" sz="2000" dirty="0">
              <a:latin typeface="Brush Script Std"/>
              <a:cs typeface="Brush Script Std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777771" y="2472586"/>
            <a:ext cx="7053861" cy="685725"/>
            <a:chOff x="1777771" y="2472586"/>
            <a:chExt cx="7053861" cy="685725"/>
          </a:xfrm>
        </p:grpSpPr>
        <p:sp>
          <p:nvSpPr>
            <p:cNvPr id="16" name="TextBox 15"/>
            <p:cNvSpPr txBox="1"/>
            <p:nvPr/>
          </p:nvSpPr>
          <p:spPr>
            <a:xfrm>
              <a:off x="1777771" y="2472586"/>
              <a:ext cx="30797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rush Script Std"/>
                  <a:cs typeface="Brush Script Std"/>
                </a:rPr>
                <a:t>Linden’s Supermarket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16997" y="2758201"/>
              <a:ext cx="20834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rush Script Std"/>
                  <a:cs typeface="Brush Script Std"/>
                </a:rPr>
                <a:t>Groceries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89476" y="2472586"/>
              <a:ext cx="960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rush Script Std"/>
                  <a:cs typeface="Brush Script Std"/>
                </a:rPr>
                <a:t>35 90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38144" y="2483726"/>
              <a:ext cx="982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Brush Script Std"/>
                  <a:cs typeface="Brush Script Std"/>
                </a:rPr>
                <a:t>35 90</a:t>
              </a:r>
              <a:endParaRPr lang="en-US" sz="2000" dirty="0">
                <a:solidFill>
                  <a:srgbClr val="FF0000"/>
                </a:solidFill>
                <a:latin typeface="Brush Script Std"/>
                <a:cs typeface="Brush Script Std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12019" y="2758201"/>
              <a:ext cx="11196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rush Script Std"/>
                  <a:cs typeface="Brush Script Std"/>
                </a:rPr>
                <a:t>764 25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838107" y="1974859"/>
            <a:ext cx="960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Brush Script Std"/>
                <a:cs typeface="Brush Script Std"/>
              </a:rPr>
              <a:t>22 18</a:t>
            </a:r>
            <a:endParaRPr lang="en-US" sz="2000" dirty="0">
              <a:solidFill>
                <a:srgbClr val="FF0000"/>
              </a:solidFill>
              <a:latin typeface="Brush Script Std"/>
              <a:cs typeface="Brush Script Std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06358" y="2994306"/>
            <a:ext cx="8532841" cy="685725"/>
            <a:chOff x="306358" y="2994306"/>
            <a:chExt cx="8532841" cy="685725"/>
          </a:xfrm>
        </p:grpSpPr>
        <p:sp>
          <p:nvSpPr>
            <p:cNvPr id="13" name="TextBox 12"/>
            <p:cNvSpPr txBox="1"/>
            <p:nvPr/>
          </p:nvSpPr>
          <p:spPr>
            <a:xfrm>
              <a:off x="306358" y="3005911"/>
              <a:ext cx="7966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rush Script Std"/>
                  <a:cs typeface="Brush Script Std"/>
                </a:rPr>
                <a:t>304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85338" y="2994306"/>
              <a:ext cx="30797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Brush Script Std"/>
                  <a:cs typeface="Brush Script Std"/>
                </a:rPr>
                <a:t>Turnell</a:t>
              </a:r>
              <a:r>
                <a:rPr lang="en-US" sz="2000" dirty="0" smtClean="0">
                  <a:latin typeface="Brush Script Std"/>
                  <a:cs typeface="Brush Script Std"/>
                </a:rPr>
                <a:t> Realty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24564" y="3279921"/>
              <a:ext cx="20834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rush Script Std"/>
                  <a:cs typeface="Brush Script Std"/>
                </a:rPr>
                <a:t>Rent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07915" y="3005446"/>
              <a:ext cx="11419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rush Script Std"/>
                  <a:cs typeface="Brush Script Std"/>
                </a:rPr>
                <a:t>575 00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34301" y="3005446"/>
              <a:ext cx="982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Brush Script Std"/>
                  <a:cs typeface="Brush Script Std"/>
                </a:rPr>
                <a:t>575 00</a:t>
              </a:r>
              <a:endParaRPr lang="en-US" sz="2000" dirty="0">
                <a:solidFill>
                  <a:srgbClr val="FF0000"/>
                </a:solidFill>
                <a:latin typeface="Brush Script Std"/>
                <a:cs typeface="Brush Script Std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19586" y="3279921"/>
              <a:ext cx="11196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rush Script Std"/>
                  <a:cs typeface="Brush Script Std"/>
                </a:rPr>
                <a:t>189 25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45310" y="1976465"/>
            <a:ext cx="75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rush Script MT Italic"/>
                <a:cs typeface="Brush Script MT Italic"/>
              </a:rPr>
              <a:t>10/26</a:t>
            </a:r>
            <a:endParaRPr lang="en-US" sz="2000" dirty="0">
              <a:latin typeface="Brush Script MT Italic"/>
              <a:cs typeface="Brush Script MT Italic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4017" y="2495555"/>
            <a:ext cx="75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rush Script MT Italic"/>
                <a:cs typeface="Brush Script MT Italic"/>
              </a:rPr>
              <a:t>10/28</a:t>
            </a:r>
            <a:endParaRPr lang="en-US" sz="2000" dirty="0">
              <a:latin typeface="Brush Script MT Italic"/>
              <a:cs typeface="Brush Script MT Italic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9539" y="3013026"/>
            <a:ext cx="75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rush Script MT Italic"/>
                <a:cs typeface="Brush Script MT Italic"/>
              </a:rPr>
              <a:t>10/29</a:t>
            </a:r>
            <a:endParaRPr lang="en-US" sz="2000" dirty="0">
              <a:latin typeface="Brush Script MT Italic"/>
              <a:cs typeface="Brush Script MT 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Deposit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270" y="1506759"/>
            <a:ext cx="8888413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48328" y="2040602"/>
            <a:ext cx="155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Laura Kaplan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51062" y="2562334"/>
            <a:ext cx="148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 31, 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67803" y="1975466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14  5  0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556948" y="2355956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98  0  0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556948" y="2725288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27  5  0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41724" y="224698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97-833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52579" y="2605758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34-688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59706" y="3432618"/>
            <a:ext cx="140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140   0 0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077475" y="4358207"/>
            <a:ext cx="1755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1  4 0   0 0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359706" y="3815850"/>
            <a:ext cx="140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0   0 0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Register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5656" t="7414" r="5616" b="49654"/>
          <a:stretch>
            <a:fillRect/>
          </a:stretch>
        </p:blipFill>
        <p:spPr bwMode="auto">
          <a:xfrm>
            <a:off x="312367" y="1431910"/>
            <a:ext cx="8619557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0"/>
          <p:cNvGrpSpPr/>
          <p:nvPr/>
        </p:nvGrpSpPr>
        <p:grpSpPr>
          <a:xfrm>
            <a:off x="317499" y="1696824"/>
            <a:ext cx="8955061" cy="920117"/>
            <a:chOff x="317499" y="1696824"/>
            <a:chExt cx="8955061" cy="920117"/>
          </a:xfrm>
        </p:grpSpPr>
        <p:sp>
          <p:nvSpPr>
            <p:cNvPr id="5" name="TextBox 4"/>
            <p:cNvSpPr txBox="1"/>
            <p:nvPr/>
          </p:nvSpPr>
          <p:spPr>
            <a:xfrm>
              <a:off x="1777771" y="1963719"/>
              <a:ext cx="30797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rush Script Std"/>
                  <a:cs typeface="Brush Script Std"/>
                </a:rPr>
                <a:t>Knoxville Utility District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89476" y="1974859"/>
              <a:ext cx="960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rush Script Std"/>
                  <a:cs typeface="Brush Script Std"/>
                </a:rPr>
                <a:t>22 18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499" y="1974859"/>
              <a:ext cx="7966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rush Script Std"/>
                  <a:cs typeface="Brush Script Std"/>
                </a:rPr>
                <a:t>302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16998" y="2216831"/>
              <a:ext cx="22987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rush Script Std"/>
                  <a:cs typeface="Brush Script Std"/>
                </a:rPr>
                <a:t>Sept. Payment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23160" y="1696824"/>
              <a:ext cx="1549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rush Script Std"/>
                  <a:cs typeface="Brush Script Std"/>
                </a:rPr>
                <a:t>822 33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700879" y="2207226"/>
            <a:ext cx="154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rush Script Std"/>
                <a:cs typeface="Brush Script Std"/>
              </a:rPr>
              <a:t>800 15</a:t>
            </a:r>
            <a:endParaRPr lang="en-US" sz="2000" dirty="0">
              <a:latin typeface="Brush Script Std"/>
              <a:cs typeface="Brush Script St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499" y="2472586"/>
            <a:ext cx="796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rush Script Std"/>
                <a:cs typeface="Brush Script Std"/>
              </a:rPr>
              <a:t>303</a:t>
            </a:r>
            <a:endParaRPr lang="en-US" sz="2000" dirty="0">
              <a:latin typeface="Brush Script Std"/>
              <a:cs typeface="Brush Script Std"/>
            </a:endParaRPr>
          </a:p>
        </p:txBody>
      </p:sp>
      <p:grpSp>
        <p:nvGrpSpPr>
          <p:cNvPr id="4" name="Group 21"/>
          <p:cNvGrpSpPr/>
          <p:nvPr/>
        </p:nvGrpSpPr>
        <p:grpSpPr>
          <a:xfrm>
            <a:off x="1777771" y="2472586"/>
            <a:ext cx="7053861" cy="685725"/>
            <a:chOff x="1777771" y="2472586"/>
            <a:chExt cx="7053861" cy="685725"/>
          </a:xfrm>
        </p:grpSpPr>
        <p:sp>
          <p:nvSpPr>
            <p:cNvPr id="16" name="TextBox 15"/>
            <p:cNvSpPr txBox="1"/>
            <p:nvPr/>
          </p:nvSpPr>
          <p:spPr>
            <a:xfrm>
              <a:off x="1777771" y="2472586"/>
              <a:ext cx="30797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rush Script Std"/>
                  <a:cs typeface="Brush Script Std"/>
                </a:rPr>
                <a:t>Linden’s Supermarket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16997" y="2758201"/>
              <a:ext cx="20834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rush Script Std"/>
                  <a:cs typeface="Brush Script Std"/>
                </a:rPr>
                <a:t>Groceries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89476" y="2472586"/>
              <a:ext cx="960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rush Script Std"/>
                  <a:cs typeface="Brush Script Std"/>
                </a:rPr>
                <a:t>35 90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38144" y="2483726"/>
              <a:ext cx="982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Brush Script Std"/>
                  <a:cs typeface="Brush Script Std"/>
                </a:rPr>
                <a:t>35 90</a:t>
              </a:r>
              <a:endParaRPr lang="en-US" sz="2000" dirty="0">
                <a:solidFill>
                  <a:srgbClr val="FF0000"/>
                </a:solidFill>
                <a:latin typeface="Brush Script Std"/>
                <a:cs typeface="Brush Script Std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12019" y="2758201"/>
              <a:ext cx="11196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rush Script Std"/>
                  <a:cs typeface="Brush Script Std"/>
                </a:rPr>
                <a:t>764 25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838107" y="1974859"/>
            <a:ext cx="960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Brush Script Std"/>
                <a:cs typeface="Brush Script Std"/>
              </a:rPr>
              <a:t>22 18</a:t>
            </a:r>
            <a:endParaRPr lang="en-US" sz="2000" dirty="0">
              <a:solidFill>
                <a:srgbClr val="FF0000"/>
              </a:solidFill>
              <a:latin typeface="Brush Script Std"/>
              <a:cs typeface="Brush Script Std"/>
            </a:endParaRPr>
          </a:p>
        </p:txBody>
      </p:sp>
      <p:grpSp>
        <p:nvGrpSpPr>
          <p:cNvPr id="11" name="Group 32"/>
          <p:cNvGrpSpPr/>
          <p:nvPr/>
        </p:nvGrpSpPr>
        <p:grpSpPr>
          <a:xfrm>
            <a:off x="306358" y="2994306"/>
            <a:ext cx="8532841" cy="685725"/>
            <a:chOff x="306358" y="2994306"/>
            <a:chExt cx="8532841" cy="685725"/>
          </a:xfrm>
        </p:grpSpPr>
        <p:sp>
          <p:nvSpPr>
            <p:cNvPr id="13" name="TextBox 12"/>
            <p:cNvSpPr txBox="1"/>
            <p:nvPr/>
          </p:nvSpPr>
          <p:spPr>
            <a:xfrm>
              <a:off x="306358" y="3005911"/>
              <a:ext cx="7966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rush Script Std"/>
                  <a:cs typeface="Brush Script Std"/>
                </a:rPr>
                <a:t>304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85338" y="2994306"/>
              <a:ext cx="30797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Brush Script Std"/>
                  <a:cs typeface="Brush Script Std"/>
                </a:rPr>
                <a:t>Turnell</a:t>
              </a:r>
              <a:r>
                <a:rPr lang="en-US" sz="2000" dirty="0" smtClean="0">
                  <a:latin typeface="Brush Script Std"/>
                  <a:cs typeface="Brush Script Std"/>
                </a:rPr>
                <a:t> Realty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24564" y="3279921"/>
              <a:ext cx="20834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rush Script Std"/>
                  <a:cs typeface="Brush Script Std"/>
                </a:rPr>
                <a:t>Rent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07915" y="3005446"/>
              <a:ext cx="11419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rush Script Std"/>
                  <a:cs typeface="Brush Script Std"/>
                </a:rPr>
                <a:t>575 00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34301" y="3005446"/>
              <a:ext cx="982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Brush Script Std"/>
                  <a:cs typeface="Brush Script Std"/>
                </a:rPr>
                <a:t>575 00</a:t>
              </a:r>
              <a:endParaRPr lang="en-US" sz="2000" dirty="0">
                <a:solidFill>
                  <a:srgbClr val="FF0000"/>
                </a:solidFill>
                <a:latin typeface="Brush Script Std"/>
                <a:cs typeface="Brush Script Std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19586" y="3279921"/>
              <a:ext cx="11196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rush Script Std"/>
                  <a:cs typeface="Brush Script Std"/>
                </a:rPr>
                <a:t>189 25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</p:grpSp>
      <p:grpSp>
        <p:nvGrpSpPr>
          <p:cNvPr id="14" name="Group 33"/>
          <p:cNvGrpSpPr/>
          <p:nvPr/>
        </p:nvGrpSpPr>
        <p:grpSpPr>
          <a:xfrm>
            <a:off x="317499" y="3513861"/>
            <a:ext cx="8525275" cy="685725"/>
            <a:chOff x="317499" y="3513861"/>
            <a:chExt cx="8525275" cy="685725"/>
          </a:xfrm>
        </p:grpSpPr>
        <p:sp>
          <p:nvSpPr>
            <p:cNvPr id="15" name="TextBox 14"/>
            <p:cNvSpPr txBox="1"/>
            <p:nvPr/>
          </p:nvSpPr>
          <p:spPr>
            <a:xfrm>
              <a:off x="317499" y="3525001"/>
              <a:ext cx="7966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rush Script Std"/>
                  <a:cs typeface="Brush Script Std"/>
                </a:rPr>
                <a:t>  ---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11195" y="3513861"/>
              <a:ext cx="30797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rush Script Std"/>
                  <a:cs typeface="Brush Script Std"/>
                </a:rPr>
                <a:t>Deposit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50421" y="3799476"/>
              <a:ext cx="20834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rush Script Std"/>
                  <a:cs typeface="Brush Script Std"/>
                </a:rPr>
                <a:t>Paycheck &amp; Gifts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15527" y="3525001"/>
              <a:ext cx="11160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rush Script Std"/>
                  <a:cs typeface="Brush Script Std"/>
                </a:rPr>
                <a:t>140 00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26735" y="3525001"/>
              <a:ext cx="982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8000"/>
                  </a:solidFill>
                  <a:latin typeface="Brush Script Std"/>
                  <a:cs typeface="Brush Script Std"/>
                </a:rPr>
                <a:t>140 00</a:t>
              </a:r>
              <a:endParaRPr lang="en-US" sz="2000" dirty="0">
                <a:solidFill>
                  <a:srgbClr val="008000"/>
                </a:solidFill>
                <a:latin typeface="Brush Script Std"/>
                <a:cs typeface="Brush Script Std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723161" y="3799476"/>
              <a:ext cx="11196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Brush Script Std"/>
                  <a:cs typeface="Brush Script Std"/>
                </a:rPr>
                <a:t>329 25</a:t>
              </a:r>
              <a:endParaRPr lang="en-US" sz="2000" dirty="0">
                <a:latin typeface="Brush Script Std"/>
                <a:cs typeface="Brush Script Std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45310" y="1976465"/>
            <a:ext cx="75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rush Script MT Italic"/>
                <a:cs typeface="Brush Script MT Italic"/>
              </a:rPr>
              <a:t>10/26</a:t>
            </a:r>
            <a:endParaRPr lang="en-US" sz="2000" dirty="0">
              <a:latin typeface="Brush Script MT Italic"/>
              <a:cs typeface="Brush Script MT Italic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64017" y="2495555"/>
            <a:ext cx="75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rush Script MT Italic"/>
                <a:cs typeface="Brush Script MT Italic"/>
              </a:rPr>
              <a:t>10/28</a:t>
            </a:r>
            <a:endParaRPr lang="en-US" sz="2000" dirty="0">
              <a:latin typeface="Brush Script MT Italic"/>
              <a:cs typeface="Brush Script MT Italic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9539" y="3013026"/>
            <a:ext cx="75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rush Script MT Italic"/>
                <a:cs typeface="Brush Script MT Italic"/>
              </a:rPr>
              <a:t>10/29</a:t>
            </a:r>
            <a:endParaRPr lang="en-US" sz="2000" dirty="0">
              <a:latin typeface="Brush Script MT Italic"/>
              <a:cs typeface="Brush Script MT Italic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52876" y="3525001"/>
            <a:ext cx="75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rush Script MT Italic"/>
                <a:cs typeface="Brush Script MT Italic"/>
              </a:rPr>
              <a:t>10/31</a:t>
            </a:r>
            <a:endParaRPr lang="en-US" sz="2000" dirty="0">
              <a:latin typeface="Brush Script MT Italic"/>
              <a:cs typeface="Brush Script MT 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860" y="2549871"/>
            <a:ext cx="8229600" cy="1143000"/>
          </a:xfrm>
        </p:spPr>
        <p:txBody>
          <a:bodyPr/>
          <a:lstStyle/>
          <a:p>
            <a:r>
              <a:rPr lang="en-US" b="1" dirty="0" smtClean="0"/>
              <a:t>Why Reconcile??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60" y="3875434"/>
            <a:ext cx="8420100" cy="1777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Bank Balance:  $275.38</a:t>
            </a:r>
          </a:p>
          <a:p>
            <a:pPr>
              <a:buNone/>
            </a:pPr>
            <a:r>
              <a:rPr lang="en-US" sz="4000" b="1" dirty="0" smtClean="0"/>
              <a:t>Check Register Balance:  $368.85</a:t>
            </a:r>
            <a:endParaRPr lang="en-US" sz="40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3260" y="4342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Extra Practice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Problem 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1-10-18 at 5.41.09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63" r="-286"/>
          <a:stretch>
            <a:fillRect/>
          </a:stretch>
        </p:blipFill>
        <p:spPr>
          <a:xfrm>
            <a:off x="1465463" y="268711"/>
            <a:ext cx="5603939" cy="3654188"/>
          </a:xfrm>
        </p:spPr>
      </p:pic>
      <p:pic>
        <p:nvPicPr>
          <p:cNvPr id="7" name="Picture 6" descr="Screen shot 2011-10-18 at 5.41.1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057" y="4110476"/>
            <a:ext cx="2427599" cy="2657037"/>
          </a:xfrm>
          <a:prstGeom prst="rect">
            <a:avLst/>
          </a:prstGeom>
        </p:spPr>
      </p:pic>
      <p:pic>
        <p:nvPicPr>
          <p:cNvPr id="8" name="Picture 7" descr="Screen shot 2011-10-18 at 5.41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949" y="4013388"/>
            <a:ext cx="2618979" cy="2844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1-10-18 at 5.41.1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94" y="773396"/>
            <a:ext cx="3566512" cy="3903591"/>
          </a:xfrm>
          <a:prstGeom prst="rect">
            <a:avLst/>
          </a:prstGeom>
        </p:spPr>
      </p:pic>
      <p:pic>
        <p:nvPicPr>
          <p:cNvPr id="5" name="Content Placeholder 5" descr="Screen shot 2011-10-18 at 5.41.09 PM.png"/>
          <p:cNvPicPr>
            <a:picLocks noChangeAspect="1"/>
          </p:cNvPicPr>
          <p:nvPr/>
        </p:nvPicPr>
        <p:blipFill>
          <a:blip r:embed="rId3"/>
          <a:srcRect l="-363" r="-9668"/>
          <a:stretch>
            <a:fillRect/>
          </a:stretch>
        </p:blipFill>
        <p:spPr>
          <a:xfrm>
            <a:off x="3730023" y="1028700"/>
            <a:ext cx="5863242" cy="3497264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1357313"/>
            <a:ext cx="21351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6000" y="2051050"/>
            <a:ext cx="21351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3300" y="3054350"/>
            <a:ext cx="21351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3300" y="2387600"/>
            <a:ext cx="21351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168400" y="4838700"/>
            <a:ext cx="58785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2800" dirty="0" smtClean="0"/>
              <a:t>Check off entries for Checks</a:t>
            </a:r>
          </a:p>
          <a:p>
            <a:pPr>
              <a:buFont typeface="Wingdings" charset="2"/>
              <a:buChar char="ü"/>
            </a:pPr>
            <a:r>
              <a:rPr lang="en-US" sz="2800" dirty="0" smtClean="0"/>
              <a:t>Check off entries for Other Activity</a:t>
            </a:r>
          </a:p>
          <a:p>
            <a:pPr>
              <a:buFont typeface="Wingdings" charset="2"/>
              <a:buChar char="ü"/>
            </a:pPr>
            <a:r>
              <a:rPr lang="en-US" sz="2800" dirty="0" smtClean="0"/>
              <a:t>Check off entries for Deposits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6200" y="2498725"/>
            <a:ext cx="21351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8900" y="2613025"/>
            <a:ext cx="21351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740025"/>
            <a:ext cx="21351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2385" y="3441700"/>
            <a:ext cx="21351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0-18 at 5.41.1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94" y="773396"/>
            <a:ext cx="3566512" cy="3903591"/>
          </a:xfrm>
          <a:prstGeom prst="rect">
            <a:avLst/>
          </a:prstGeom>
        </p:spPr>
      </p:pic>
      <p:pic>
        <p:nvPicPr>
          <p:cNvPr id="5" name="Content Placeholder 5" descr="Screen shot 2011-10-18 at 5.41.09 PM.png"/>
          <p:cNvPicPr>
            <a:picLocks noChangeAspect="1"/>
          </p:cNvPicPr>
          <p:nvPr/>
        </p:nvPicPr>
        <p:blipFill>
          <a:blip r:embed="rId3"/>
          <a:srcRect l="-363" r="-9668"/>
          <a:stretch>
            <a:fillRect/>
          </a:stretch>
        </p:blipFill>
        <p:spPr>
          <a:xfrm>
            <a:off x="3730023" y="1028700"/>
            <a:ext cx="5863242" cy="3497264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1357313"/>
            <a:ext cx="21351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6000" y="2051050"/>
            <a:ext cx="21351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3300" y="3054350"/>
            <a:ext cx="21351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3300" y="2387600"/>
            <a:ext cx="21351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Screen shot 2011-10-18 at 5.41.25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3" y="781049"/>
            <a:ext cx="3729953" cy="40513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3300" y="1073706"/>
            <a:ext cx="1595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175       72  00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1284486"/>
            <a:ext cx="1595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178       34  67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298700" y="1500386"/>
            <a:ext cx="1595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180     425  00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307616" y="5793913"/>
            <a:ext cx="6138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Enter the checks outstanding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2809804" y="2576430"/>
            <a:ext cx="1074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531  67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298021" y="5147582"/>
            <a:ext cx="5804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Subtract the service charge</a:t>
            </a:r>
            <a:endParaRPr lang="en-US" sz="3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046206" y="4062115"/>
            <a:ext cx="4994208" cy="500677"/>
            <a:chOff x="4046206" y="4062115"/>
            <a:chExt cx="4994208" cy="500677"/>
          </a:xfrm>
        </p:grpSpPr>
        <p:sp>
          <p:nvSpPr>
            <p:cNvPr id="20" name="TextBox 19"/>
            <p:cNvSpPr txBox="1"/>
            <p:nvPr/>
          </p:nvSpPr>
          <p:spPr>
            <a:xfrm>
              <a:off x="4046206" y="4062115"/>
              <a:ext cx="5697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10/31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15968" y="4062115"/>
              <a:ext cx="12452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Service Charge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83538" y="4076015"/>
              <a:ext cx="5269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5  00</a:t>
              </a:r>
              <a:endParaRPr 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56738" y="4255015"/>
              <a:ext cx="7836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363  85</a:t>
              </a:r>
              <a:endParaRPr lang="en-US" sz="14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26309" y="4103815"/>
              <a:ext cx="6209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- 5  00 </a:t>
              </a:r>
              <a:endParaRPr lang="en-US" sz="1200" dirty="0"/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3752547" y="1741323"/>
            <a:ext cx="3557923" cy="242887"/>
          </a:xfrm>
          <a:prstGeom prst="roundRect">
            <a:avLst/>
          </a:prstGeom>
          <a:solidFill>
            <a:srgbClr val="FF0000">
              <a:alpha val="36000"/>
            </a:srgbClr>
          </a:solidFill>
          <a:ln w="698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752547" y="2762763"/>
            <a:ext cx="3557923" cy="242887"/>
          </a:xfrm>
          <a:prstGeom prst="roundRect">
            <a:avLst/>
          </a:prstGeom>
          <a:solidFill>
            <a:srgbClr val="FF0000">
              <a:alpha val="36000"/>
            </a:srgbClr>
          </a:solidFill>
          <a:ln w="698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741164" y="3785808"/>
            <a:ext cx="3557923" cy="242887"/>
          </a:xfrm>
          <a:prstGeom prst="roundRect">
            <a:avLst/>
          </a:prstGeom>
          <a:solidFill>
            <a:srgbClr val="FF0000">
              <a:alpha val="36000"/>
            </a:srgbClr>
          </a:solidFill>
          <a:ln w="698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  <p:bldP spid="25" grpId="0" animBg="1"/>
      <p:bldP spid="26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532</TotalTime>
  <Words>282</Words>
  <Application>Microsoft Office PowerPoint</Application>
  <PresentationFormat>On-screen Show (4:3)</PresentationFormat>
  <Paragraphs>122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Travelogue</vt:lpstr>
      <vt:lpstr>Maintaining A  Checking Account</vt:lpstr>
      <vt:lpstr>Check</vt:lpstr>
      <vt:lpstr>Check Register</vt:lpstr>
      <vt:lpstr>Deposit Slip</vt:lpstr>
      <vt:lpstr>Check Register</vt:lpstr>
      <vt:lpstr>Why Reconcile??</vt:lpstr>
      <vt:lpstr>Slide 7</vt:lpstr>
      <vt:lpstr>Slide 8</vt:lpstr>
      <vt:lpstr>Slide 9</vt:lpstr>
      <vt:lpstr>Slide 10</vt:lpstr>
      <vt:lpstr>Slide 11</vt:lpstr>
    </vt:vector>
  </TitlesOfParts>
  <Company>Coal City cusd#1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Banking Example</dc:title>
  <dc:creator>Coal City</dc:creator>
  <cp:lastModifiedBy>asteinke</cp:lastModifiedBy>
  <cp:revision>30</cp:revision>
  <dcterms:created xsi:type="dcterms:W3CDTF">2012-02-28T15:49:59Z</dcterms:created>
  <dcterms:modified xsi:type="dcterms:W3CDTF">2012-10-23T15:32:16Z</dcterms:modified>
</cp:coreProperties>
</file>