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98" r:id="rId4"/>
    <p:sldId id="300" r:id="rId5"/>
    <p:sldId id="299" r:id="rId6"/>
    <p:sldId id="286" r:id="rId7"/>
    <p:sldId id="287" r:id="rId8"/>
    <p:sldId id="304" r:id="rId9"/>
    <p:sldId id="302" r:id="rId10"/>
    <p:sldId id="260" r:id="rId11"/>
    <p:sldId id="278" r:id="rId12"/>
    <p:sldId id="296" r:id="rId13"/>
    <p:sldId id="269" r:id="rId14"/>
    <p:sldId id="264" r:id="rId15"/>
    <p:sldId id="284" r:id="rId16"/>
    <p:sldId id="30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CC3300" mc:Ignorable=""/>
    <a:srgbClr xmlns:mc="http://schemas.openxmlformats.org/markup-compatibility/2006" xmlns:a14="http://schemas.microsoft.com/office/drawing/2010/main" val="990000" mc:Ignorable=""/>
    <a:srgbClr xmlns:mc="http://schemas.openxmlformats.org/markup-compatibility/2006" xmlns:a14="http://schemas.microsoft.com/office/drawing/2010/main" val="00FF00" mc:Ignorable=""/>
    <a:srgbClr xmlns:mc="http://schemas.openxmlformats.org/markup-compatibility/2006" xmlns:a14="http://schemas.microsoft.com/office/drawing/2010/main" val="FF9933" mc:Ignorable=""/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CC00CC" mc:Ignorable=""/>
    <a:srgbClr xmlns:mc="http://schemas.openxmlformats.org/markup-compatibility/2006" xmlns:a14="http://schemas.microsoft.com/office/drawing/2010/main" val="3333CC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8" autoAdjust="0"/>
    <p:restoredTop sz="87889" autoAdjust="0"/>
  </p:normalViewPr>
  <p:slideViewPr>
    <p:cSldViewPr>
      <p:cViewPr>
        <p:scale>
          <a:sx n="66" d="100"/>
          <a:sy n="66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65999-BC01-4D2B-BE4A-7177BE1412EB}" type="datetime1">
              <a:rPr lang="en-US"/>
              <a:pPr/>
              <a:t>2/8/2010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4132F-7EAD-4731-8DEB-F31015C78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A2C03-445A-4326-989E-BB714A13AE1F}" type="datetime1">
              <a:rPr lang="en-US"/>
              <a:pPr/>
              <a:t>2/8/2010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EB5131-001F-4CD2-A75A-D11F243B6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5131-001F-4CD2-A75A-D11F243B60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BC89CC-990D-421C-85B6-EE806F077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FC56-325C-43F1-9A1E-C11FCA6B0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419A-42C4-441C-A757-8246D127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DBAE77-F858-44E2-8F2B-35AF5CBCD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6A5F3B-CD03-4057-8550-33D7A1200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BF6ED-2A37-4082-B24A-9D679046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AE-B80C-4424-B62E-DC02B932F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952B-4F3C-4791-8A95-10E8DBF41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D2A3-E8DF-4234-AEAA-11B3B0041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733-52C5-48E5-AD21-02C549BBD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193-7E63-4A8A-9B1D-1DAB9C8D2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EF92-0289-48FE-BE92-26DC6A5FF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CEB62BB-FE2D-4F51-AEFD-C70A6F47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16F2C9-445E-4A3F-AFB8-A08344C4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04725E-0289-4C3B-B4EE-193BE1CD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>
        <p:wipe dir="d"/>
      </p:transition>
    </mc:Choice>
    <mc:Fallback xmlns="">
      <p:transition xmlns:p14="http://schemas.microsoft.com/office/powerpoint/2010/main" advClick="0" advTm="5000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143000" y="2895600"/>
            <a:ext cx="6672263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Arial Black"/>
              </a:rPr>
              <a:t>THE STORY OF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5334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3333CC" mc:Ignorable=""/>
                </a:solidFill>
              </a:rPr>
              <a:t>C O T </a:t>
            </a:r>
            <a:r>
              <a:rPr lang="en-US" sz="3600" b="1" dirty="0" err="1">
                <a:solidFill>
                  <a:srgbClr xmlns:mc="http://schemas.openxmlformats.org/markup-compatibility/2006" xmlns:a14="http://schemas.microsoft.com/office/drawing/2010/main" val="3333CC" mc:Ignorable=""/>
                </a:solidFill>
              </a:rPr>
              <a:t>T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3333CC" mc:Ignorable=""/>
                </a:solidFill>
              </a:rPr>
              <a:t> O 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733800" y="2209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folHlink"/>
                </a:solidFill>
              </a:rPr>
              <a:t>C O T T O 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86200" y="4114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C O T T O N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04800" y="44958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xmlns:mc="http://schemas.openxmlformats.org/markup-compatibility/2006" xmlns:a14="http://schemas.microsoft.com/office/drawing/2010/main" val="CC3300" mc:Ignorable=""/>
                </a:solidFill>
              </a:rPr>
              <a:t>C O T T O N</a:t>
            </a:r>
          </a:p>
        </p:txBody>
      </p:sp>
      <p:pic>
        <p:nvPicPr>
          <p:cNvPr id="10" name="Picture 7" descr="Stripped Field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905000" y="1371600"/>
            <a:ext cx="5730240" cy="429768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6195" dist="12700" dir="11400000" algn="tl" rotWithShape="0">
              <a:srgbClr xmlns:mc="http://schemas.openxmlformats.org/markup-compatibility/2006" xmlns:a14="http://schemas.microsoft.com/office/drawing/2010/main" val="000000" mc:Ignorable="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dissolve/>
      </p:transition>
    </mc:Choice>
    <mc:Fallback xmlns="">
      <p:transition xmlns:p14="http://schemas.microsoft.com/office/powerpoint/2010/main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xmlns:mc="http://schemas.openxmlformats.org/markup-compatibility/2006" xmlns:a14="http://schemas.microsoft.com/office/drawing/2010/main" val="CC00CC" mc:Ignorable="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  <p:bldP spid="2058" grpId="0" build="allAtOnce"/>
      <p:bldP spid="2059" grpId="0" build="allAtOnce"/>
      <p:bldP spid="2061" grpId="0" build="allAtOnce"/>
      <p:bldP spid="206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eading Cotton Production</a:t>
            </a:r>
            <a:endParaRPr lang="en-US" dirty="0"/>
          </a:p>
        </p:txBody>
      </p:sp>
      <p:pic>
        <p:nvPicPr>
          <p:cNvPr id="10245" name="Picture 5" descr="January 7, 20041 (5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3927" y="2209800"/>
            <a:ext cx="3719945" cy="2522913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1752600" y="50292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Texas, which annually grows about 4.5 million bales of cotton, is </a:t>
            </a:r>
            <a:r>
              <a:rPr lang="en-US" dirty="0"/>
              <a:t>the leading cotton producing </a:t>
            </a:r>
            <a:r>
              <a:rPr lang="en-US" dirty="0" smtClean="0"/>
              <a:t>state. 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B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Bale of Cotton</a:t>
            </a:r>
          </a:p>
        </p:txBody>
      </p:sp>
      <p:sp>
        <p:nvSpPr>
          <p:cNvPr id="82956" name="Rectangle 1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55 inches tall</a:t>
            </a:r>
          </a:p>
          <a:p>
            <a:r>
              <a:rPr lang="en-US"/>
              <a:t>28 inches wide</a:t>
            </a:r>
          </a:p>
          <a:p>
            <a:r>
              <a:rPr lang="en-US"/>
              <a:t>21 inches thick</a:t>
            </a:r>
          </a:p>
          <a:p>
            <a:r>
              <a:rPr lang="en-US"/>
              <a:t>500 pounds</a:t>
            </a:r>
          </a:p>
          <a:p>
            <a:endParaRPr lang="en-US"/>
          </a:p>
        </p:txBody>
      </p:sp>
      <p:sp>
        <p:nvSpPr>
          <p:cNvPr id="82957" name="Rectangle 1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313,600 $100 bills</a:t>
            </a:r>
          </a:p>
          <a:p>
            <a:r>
              <a:rPr lang="en-US"/>
              <a:t>215 Jeans</a:t>
            </a:r>
          </a:p>
          <a:p>
            <a:r>
              <a:rPr lang="en-US"/>
              <a:t>249 Bed Sheets</a:t>
            </a:r>
          </a:p>
          <a:p>
            <a:r>
              <a:rPr lang="en-US"/>
              <a:t>690 Bath Towels</a:t>
            </a:r>
          </a:p>
          <a:p>
            <a:r>
              <a:rPr lang="en-US"/>
              <a:t>1,217 Men's T-Shirts</a:t>
            </a:r>
          </a:p>
          <a:p>
            <a:r>
              <a:rPr lang="en-US"/>
              <a:t>1,256 Pillowcases</a:t>
            </a:r>
          </a:p>
          <a:p>
            <a:r>
              <a:rPr lang="en-US"/>
              <a:t>1,085 Diapers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Cotton Production </a:t>
            </a:r>
            <a:br>
              <a:rPr lang="en-US" sz="4000"/>
            </a:br>
            <a:r>
              <a:rPr lang="en-US" sz="4000"/>
              <a:t>in Millions of Bales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8" name="Rectangle 5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Products and Byproducts of Cotton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Cottonseed </a:t>
            </a:r>
            <a:r>
              <a:rPr lang="en-US" dirty="0"/>
              <a:t>Oil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ripped Field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066800" y="685800"/>
            <a:ext cx="7086600" cy="5314950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76200" cap="sq">
            <a:solidFill>
              <a:srgbClr xmlns:mc="http://schemas.openxmlformats.org/markup-compatibility/2006" xmlns:a14="http://schemas.microsoft.com/office/drawing/2010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76600" y="68580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10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10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10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10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10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10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10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10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10/main" val="000000" mc:Ignorable="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Content="1" isInverted="1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they make…?</a:t>
            </a:r>
            <a:endParaRPr lang="en-US"/>
          </a:p>
        </p:txBody>
      </p:sp>
      <p:sp>
        <p:nvSpPr>
          <p:cNvPr id="3175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Jeans</a:t>
            </a:r>
          </a:p>
          <a:p>
            <a:r>
              <a:rPr lang="en-US" smtClean="0"/>
              <a:t>Sheets</a:t>
            </a:r>
          </a:p>
          <a:p>
            <a:r>
              <a:rPr lang="en-US" smtClean="0"/>
              <a:t>Shirts</a:t>
            </a:r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31755" name="Picture 11" descr="Je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05000"/>
            <a:ext cx="1828800" cy="2194560"/>
          </a:xfrm>
          <a:prstGeom prst="rect">
            <a:avLst/>
          </a:prstGeom>
          <a:noFill/>
        </p:spPr>
      </p:pic>
      <p:pic>
        <p:nvPicPr>
          <p:cNvPr id="31761" name="Picture 17" descr="MCj02329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038600"/>
            <a:ext cx="1993900" cy="1900238"/>
          </a:xfrm>
          <a:prstGeom prst="rect">
            <a:avLst/>
          </a:prstGeom>
          <a:noFill/>
        </p:spPr>
      </p:pic>
      <p:pic>
        <p:nvPicPr>
          <p:cNvPr id="31762" name="Picture 18" descr="MCj041060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133600"/>
            <a:ext cx="2816225" cy="2652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Facts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Cotton is a plant</a:t>
            </a:r>
          </a:p>
          <a:p>
            <a:r>
              <a:rPr lang="en-US"/>
              <a:t>It grows wild in many places on the earth</a:t>
            </a:r>
          </a:p>
          <a:p>
            <a:r>
              <a:rPr lang="en-US"/>
              <a:t>Has been known cultivated and used by people of many lands for centuries </a:t>
            </a:r>
          </a:p>
          <a:p>
            <a:pPr>
              <a:lnSpc>
                <a:spcPct val="80000"/>
              </a:lnSpc>
            </a:pPr>
            <a:r>
              <a:rPr lang="en-US"/>
              <a:t>Cotton needs lots of sunshine, water and fertile soil</a:t>
            </a:r>
          </a:p>
          <a:p>
            <a:pPr>
              <a:lnSpc>
                <a:spcPct val="80000"/>
              </a:lnSpc>
            </a:pPr>
            <a:r>
              <a:rPr lang="en-US"/>
              <a:t>The boll weevil is the primary insect enemy of cotton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Cotton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Egyptian</a:t>
            </a:r>
          </a:p>
          <a:p>
            <a:r>
              <a:rPr lang="en-US" dirty="0"/>
              <a:t>Sea Island</a:t>
            </a:r>
          </a:p>
          <a:p>
            <a:r>
              <a:rPr lang="en-US" dirty="0"/>
              <a:t>American Pima</a:t>
            </a:r>
          </a:p>
          <a:p>
            <a:r>
              <a:rPr lang="en-US" dirty="0"/>
              <a:t>Asiatic </a:t>
            </a:r>
          </a:p>
          <a:p>
            <a:r>
              <a:rPr lang="en-US" dirty="0" smtClean="0"/>
              <a:t>Upland</a:t>
            </a:r>
            <a:endParaRPr lang="en-US" dirty="0"/>
          </a:p>
        </p:txBody>
      </p:sp>
      <p:pic>
        <p:nvPicPr>
          <p:cNvPr id="5" name="Picture 4" descr="January 6, 2004 (2)"/>
          <p:cNvPicPr>
            <a:picLocks noChangeAspect="1" noChangeArrowheads="1"/>
          </p:cNvPicPr>
          <p:nvPr/>
        </p:nvPicPr>
        <p:blipFill>
          <a:blip r:embed="rId2" cstate="print"/>
          <a:srcRect l="2753" t="2116"/>
          <a:stretch>
            <a:fillRect/>
          </a:stretch>
        </p:blipFill>
        <p:spPr bwMode="auto">
          <a:xfrm>
            <a:off x="6756400" y="5029200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anuary 6, 2004 (2)"/>
          <p:cNvPicPr>
            <a:picLocks noChangeAspect="1" noChangeArrowheads="1"/>
          </p:cNvPicPr>
          <p:nvPr/>
        </p:nvPicPr>
        <p:blipFill>
          <a:blip r:embed="rId2" cstate="print"/>
          <a:srcRect l="2753" t="2116"/>
          <a:stretch>
            <a:fillRect/>
          </a:stretch>
        </p:blipFill>
        <p:spPr bwMode="auto">
          <a:xfrm>
            <a:off x="685800" y="5029200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History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Lewis Paul and John Wyatt</a:t>
            </a:r>
          </a:p>
          <a:p>
            <a:pPr lvl="1"/>
            <a:r>
              <a:rPr lang="en-US" dirty="0" smtClean="0"/>
              <a:t>Roller spinning machine 1738</a:t>
            </a:r>
          </a:p>
          <a:p>
            <a:r>
              <a:rPr lang="en-US" dirty="0" smtClean="0"/>
              <a:t>Samuel </a:t>
            </a:r>
            <a:r>
              <a:rPr lang="en-US" dirty="0"/>
              <a:t>Slater</a:t>
            </a:r>
          </a:p>
          <a:p>
            <a:pPr lvl="1"/>
            <a:r>
              <a:rPr lang="en-US" dirty="0"/>
              <a:t>First US. cotton mill 1790</a:t>
            </a:r>
          </a:p>
          <a:p>
            <a:r>
              <a:rPr lang="en-US" dirty="0"/>
              <a:t>Eli Whitney</a:t>
            </a:r>
          </a:p>
          <a:p>
            <a:pPr lvl="1"/>
            <a:r>
              <a:rPr lang="en-US" dirty="0"/>
              <a:t>cotton gin</a:t>
            </a:r>
            <a:r>
              <a:rPr lang="en-US" b="1" dirty="0"/>
              <a:t> </a:t>
            </a:r>
            <a:r>
              <a:rPr lang="en-US" dirty="0"/>
              <a:t>in 1793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US"/>
          <p:cNvPicPr>
            <a:picLocks noChangeAspect="1" noChangeArrowheads="1"/>
          </p:cNvPicPr>
          <p:nvPr/>
        </p:nvPicPr>
        <p:blipFill>
          <a:blip r:embed="rId2"/>
          <a:srcRect b="13669"/>
          <a:stretch>
            <a:fillRect/>
          </a:stretch>
        </p:blipFill>
        <p:spPr bwMode="auto">
          <a:xfrm>
            <a:off x="1371600" y="1600200"/>
            <a:ext cx="6553200" cy="4191000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Cotton Belt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279525" y="5773738"/>
            <a:ext cx="68643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Millions of acres of cotton grow across the Southern United States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Cotton Grow?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Cotton States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r>
              <a:rPr lang="en-US" smtClean="0"/>
              <a:t>Alabama</a:t>
            </a:r>
          </a:p>
          <a:p>
            <a:r>
              <a:rPr lang="en-US" smtClean="0"/>
              <a:t>Arizona</a:t>
            </a:r>
          </a:p>
          <a:p>
            <a:r>
              <a:rPr lang="en-US" smtClean="0"/>
              <a:t>Arkansas</a:t>
            </a:r>
          </a:p>
          <a:p>
            <a:r>
              <a:rPr lang="en-US" smtClean="0"/>
              <a:t>California</a:t>
            </a:r>
          </a:p>
          <a:p>
            <a:r>
              <a:rPr lang="en-US" smtClean="0"/>
              <a:t>Georgia</a:t>
            </a:r>
          </a:p>
          <a:p>
            <a:r>
              <a:rPr lang="en-US" smtClean="0"/>
              <a:t>Louisiana</a:t>
            </a:r>
          </a:p>
          <a:p>
            <a:r>
              <a:rPr lang="en-US" smtClean="0"/>
              <a:t>Mississippi</a:t>
            </a:r>
          </a:p>
          <a:p>
            <a:r>
              <a:rPr lang="en-US" smtClean="0"/>
              <a:t>Missouri</a:t>
            </a:r>
          </a:p>
          <a:p>
            <a:r>
              <a:rPr lang="en-US" smtClean="0"/>
              <a:t>North Carolina</a:t>
            </a:r>
          </a:p>
          <a:p>
            <a:r>
              <a:rPr lang="en-US" smtClean="0"/>
              <a:t>Oklahoma</a:t>
            </a:r>
          </a:p>
          <a:p>
            <a:r>
              <a:rPr lang="en-US" smtClean="0"/>
              <a:t>South Carolina</a:t>
            </a:r>
          </a:p>
          <a:p>
            <a:r>
              <a:rPr lang="en-US" smtClean="0"/>
              <a:t> Tennessee</a:t>
            </a:r>
          </a:p>
          <a:p>
            <a:r>
              <a:rPr lang="en-US" smtClean="0"/>
              <a:t>Texas </a:t>
            </a:r>
          </a:p>
          <a:p>
            <a:r>
              <a:rPr lang="en-US" smtClean="0"/>
              <a:t> Virginia 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Upland cotton</a:t>
            </a:r>
            <a:endParaRPr lang="en-US" dirty="0"/>
          </a:p>
        </p:txBody>
      </p:sp>
      <p:pic>
        <p:nvPicPr>
          <p:cNvPr id="4" name="Picture 6" descr="Cotton Fiel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914400"/>
            <a:ext cx="2362200" cy="185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1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Cotton States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Arizona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New </a:t>
            </a:r>
            <a:r>
              <a:rPr lang="en-US" dirty="0"/>
              <a:t>Mexico </a:t>
            </a:r>
            <a:endParaRPr lang="en-US" dirty="0" smtClean="0"/>
          </a:p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Pima cotton</a:t>
            </a:r>
          </a:p>
        </p:txBody>
      </p:sp>
      <p:pic>
        <p:nvPicPr>
          <p:cNvPr id="4" name="Picture 6" descr="Cotton Fiel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6657" y="1066800"/>
            <a:ext cx="2362200" cy="185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0" y="5696634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cotton is also grown in Florida, Kansas and New Mexico. 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65E9C" mc:Ignorable=""/>
      </a:dk2>
      <a:lt2>
        <a:srgbClr xmlns:mc="http://schemas.openxmlformats.org/markup-compatibility/2006" xmlns:a14="http://schemas.microsoft.com/office/drawing/2010/main" val="CCDDEA" mc:Ignorable=""/>
      </a:lt2>
      <a:accent1>
        <a:srgbClr xmlns:mc="http://schemas.openxmlformats.org/markup-compatibility/2006" xmlns:a14="http://schemas.microsoft.com/office/drawing/2010/main" val="FDA023" mc:Ignorable=""/>
      </a:accent1>
      <a:accent2>
        <a:srgbClr xmlns:mc="http://schemas.openxmlformats.org/markup-compatibility/2006" xmlns:a14="http://schemas.microsoft.com/office/drawing/2010/main" val="AA2B1E" mc:Ignorable=""/>
      </a:accent2>
      <a:accent3>
        <a:srgbClr xmlns:mc="http://schemas.openxmlformats.org/markup-compatibility/2006" xmlns:a14="http://schemas.microsoft.com/office/drawing/2010/main" val="71685C" mc:Ignorable=""/>
      </a:accent3>
      <a:accent4>
        <a:srgbClr xmlns:mc="http://schemas.openxmlformats.org/markup-compatibility/2006" xmlns:a14="http://schemas.microsoft.com/office/drawing/2010/main" val="64A73B" mc:Ignorable=""/>
      </a:accent4>
      <a:accent5>
        <a:srgbClr xmlns:mc="http://schemas.openxmlformats.org/markup-compatibility/2006" xmlns:a14="http://schemas.microsoft.com/office/drawing/2010/main" val="EB5605" mc:Ignorable=""/>
      </a:accent5>
      <a:accent6>
        <a:srgbClr xmlns:mc="http://schemas.openxmlformats.org/markup-compatibility/2006" xmlns:a14="http://schemas.microsoft.com/office/drawing/2010/main" val="B9CA1A" mc:Ignorable=""/>
      </a:accent6>
      <a:hlink>
        <a:srgbClr xmlns:mc="http://schemas.openxmlformats.org/markup-compatibility/2006" xmlns:a14="http://schemas.microsoft.com/office/drawing/2010/main" val="D83E2C" mc:Ignorable=""/>
      </a:hlink>
      <a:folHlink>
        <a:srgbClr xmlns:mc="http://schemas.openxmlformats.org/markup-compatibility/2006" xmlns:a14="http://schemas.microsoft.com/office/drawing/2010/main" val="ED7D27" mc:Ignorable="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3010</TotalTime>
  <Words>252</Words>
  <Application>Microsoft Office PowerPoint</Application>
  <PresentationFormat>On-screen Show (4:3)</PresentationFormat>
  <Paragraphs>74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How do they make…?</vt:lpstr>
      <vt:lpstr>Basic Facts</vt:lpstr>
      <vt:lpstr>Types of Cotton</vt:lpstr>
      <vt:lpstr>People in History</vt:lpstr>
      <vt:lpstr>The Cotton Belt </vt:lpstr>
      <vt:lpstr>Where Does Cotton Grow?</vt:lpstr>
      <vt:lpstr>US Cotton States</vt:lpstr>
      <vt:lpstr>US Cotton States</vt:lpstr>
      <vt:lpstr>Leading Cotton Production</vt:lpstr>
      <vt:lpstr>PowerPoint Presentation</vt:lpstr>
      <vt:lpstr>A Bale of Cotton</vt:lpstr>
      <vt:lpstr>Cotton Production  in Millions of Bales</vt:lpstr>
      <vt:lpstr>Products and Byproducts of Cotton</vt:lpstr>
      <vt:lpstr>Cottonseed Oil</vt:lpstr>
      <vt:lpstr>PowerPoint Presentation</vt:lpstr>
    </vt:vector>
  </TitlesOfParts>
  <Company>PLTD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</dc:title>
  <dc:creator>Rachel Bunin</dc:creator>
  <cp:lastModifiedBy>Rachel B. Bunin</cp:lastModifiedBy>
  <cp:revision>47</cp:revision>
  <dcterms:created xsi:type="dcterms:W3CDTF">2004-01-07T21:14:24Z</dcterms:created>
  <dcterms:modified xsi:type="dcterms:W3CDTF">2010-02-08T18:05:00Z</dcterms:modified>
</cp:coreProperties>
</file>