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sldIdLst>
    <p:sldId id="335" r:id="rId2"/>
    <p:sldId id="347" r:id="rId3"/>
    <p:sldId id="348" r:id="rId4"/>
    <p:sldId id="349" r:id="rId5"/>
    <p:sldId id="350" r:id="rId6"/>
    <p:sldId id="351" r:id="rId7"/>
    <p:sldId id="352" r:id="rId8"/>
    <p:sldId id="315" r:id="rId9"/>
    <p:sldId id="353" r:id="rId10"/>
    <p:sldId id="355" r:id="rId11"/>
    <p:sldId id="354" r:id="rId12"/>
    <p:sldId id="356" r:id="rId13"/>
    <p:sldId id="339" r:id="rId14"/>
    <p:sldId id="340" r:id="rId15"/>
    <p:sldId id="345" r:id="rId16"/>
    <p:sldId id="34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4F81BD"/>
    <a:srgbClr val="B6D5AB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24" autoAdjust="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914400" cy="525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/>
              <a:t>Learning Objectives</a:t>
            </a:r>
            <a:endParaRPr lang="en-US" sz="2800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1" y="2514600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	</a:t>
            </a:r>
            <a:r>
              <a:rPr lang="en-US" sz="2400" dirty="0"/>
              <a:t>Calculate depreciation expense using the declining-balance depreciation method</a:t>
            </a:r>
            <a:r>
              <a:rPr lang="en-US" sz="2400" dirty="0" smtClean="0"/>
              <a:t>.</a:t>
            </a:r>
          </a:p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</a:t>
            </a:r>
            <a:r>
              <a:rPr lang="en-US" sz="2400" dirty="0"/>
              <a:t>	Calculate depreciation expense using the units-of-production method</a:t>
            </a:r>
            <a:r>
              <a:rPr lang="en-US" sz="2400" dirty="0" smtClean="0"/>
              <a:t>.</a:t>
            </a:r>
          </a:p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/>
              <a:t>	Calculate and record depletion of a natural resource.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9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-3048"/>
            <a:ext cx="3416808" cy="21335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22961" y="546582"/>
            <a:ext cx="103632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LESSON</a:t>
            </a:r>
          </a:p>
          <a:p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7-4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5967" y="672911"/>
            <a:ext cx="3657599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Other Methods of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Depreciation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938922"/>
              </p:ext>
            </p:extLst>
          </p:nvPr>
        </p:nvGraphicFramePr>
        <p:xfrm>
          <a:off x="533400" y="2514600"/>
          <a:ext cx="7543799" cy="38100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95400"/>
                <a:gridCol w="1953049"/>
                <a:gridCol w="2147675"/>
                <a:gridCol w="2147675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Straight-Line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Double Declining-Balance Method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Year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Annual Depreciation </a:t>
                      </a: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Annual Depreciation </a:t>
                      </a: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Annual Depreciation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$730.00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$1,600.00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345.60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460.80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168.40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----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230.40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Depreciation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$3,650.00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$3,650.00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Comparison of Depreciation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" y="16002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Plant Asset: Automobile 	Original Cost: $4,000.00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Depreciation Method: Comparison of 5-year Property	Estimated Salvage Value: $350.00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	Estimated Useful Life: 5 years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8" name="Flowchart: Delay 7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Wave 9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191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Calculating Depletion on Natural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LO6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ontent Placeholder 1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Char char="●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0447" y="1524191"/>
            <a:ext cx="705868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The decrease in the value of </a:t>
            </a:r>
            <a:r>
              <a:rPr lang="en-US" sz="2400" dirty="0" smtClean="0"/>
              <a:t>a plant </a:t>
            </a:r>
            <a:r>
              <a:rPr lang="en-US" sz="2400" dirty="0"/>
              <a:t>asset because of the removal of a natural </a:t>
            </a:r>
            <a:r>
              <a:rPr lang="en-US" sz="2400" dirty="0" smtClean="0"/>
              <a:t>resource is </a:t>
            </a:r>
            <a:r>
              <a:rPr lang="en-US" sz="2400" dirty="0"/>
              <a:t>called </a:t>
            </a:r>
            <a:r>
              <a:rPr lang="en-US" sz="2400" b="1" dirty="0">
                <a:solidFill>
                  <a:srgbClr val="4F81BD"/>
                </a:solidFill>
              </a:rPr>
              <a:t>depletion</a:t>
            </a:r>
            <a:r>
              <a:rPr lang="en-US" sz="24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26" y="2667000"/>
            <a:ext cx="8623300" cy="290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Wave 12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13" y="662940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043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Calculating Depletion on Natural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LO6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30588"/>
              </p:ext>
            </p:extLst>
          </p:nvPr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$2,100,000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800,000 tons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$2.625/ton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82695"/>
              </p:ext>
            </p:extLst>
          </p:nvPr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602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$2,500,000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$2,100,000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39594"/>
              </p:ext>
            </p:extLst>
          </p:nvPr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Original Cost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Salvage Value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 Value of Coal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729916"/>
              </p:ext>
            </p:extLst>
          </p:nvPr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 Value 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 Coal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 Tons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Coal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Depletion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Rate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12" name="Flowchart: Delay 11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Wave 13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499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7-4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	</a:t>
            </a:r>
            <a:r>
              <a:rPr lang="en-US" dirty="0"/>
              <a:t>Which depreciation method ignores the estimated salvage value?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88733" y="3048000"/>
            <a:ext cx="7315200" cy="1828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sz="3200" dirty="0"/>
              <a:t>Declining-balance and MACRS.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1" name="Flowchart: Delay 10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3" name="Wave 12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011" y="6622983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7-4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.	</a:t>
            </a:r>
            <a:r>
              <a:rPr lang="en-US" dirty="0"/>
              <a:t>What is the basis for the units-of-production method of calculating depreciation?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3429000"/>
            <a:ext cx="7315200" cy="26971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r>
              <a:rPr lang="en-US" sz="3200" dirty="0"/>
              <a:t>The amount of use the asset receives, measured </a:t>
            </a:r>
            <a:r>
              <a:rPr lang="en-US" sz="3200" dirty="0" smtClean="0"/>
              <a:t>in hours</a:t>
            </a:r>
            <a:r>
              <a:rPr lang="en-US" sz="3200" dirty="0"/>
              <a:t>, units, weight, or volume.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0" name="Flowchart: Delay 9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2" name="Wave 11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7-4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	</a:t>
            </a:r>
            <a:r>
              <a:rPr lang="en-US" dirty="0"/>
              <a:t>Describe the types of assets in the MACRS five- and seven-year property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3429000"/>
            <a:ext cx="7315200" cy="26971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r>
              <a:rPr lang="en-US" sz="3200" dirty="0"/>
              <a:t>The five-year property class includes cars, </a:t>
            </a:r>
            <a:r>
              <a:rPr lang="en-US" sz="3200" dirty="0" smtClean="0"/>
              <a:t>general purpose trucks</a:t>
            </a:r>
            <a:r>
              <a:rPr lang="en-US" sz="3200" dirty="0"/>
              <a:t>, computers, manufacturing equipment</a:t>
            </a:r>
            <a:r>
              <a:rPr lang="en-US" sz="3200" dirty="0" smtClean="0"/>
              <a:t>, and </a:t>
            </a:r>
            <a:r>
              <a:rPr lang="en-US" sz="3200" dirty="0"/>
              <a:t>office machinery. The seven-year property</a:t>
            </a:r>
          </a:p>
          <a:p>
            <a:r>
              <a:rPr lang="en-US" sz="3200" dirty="0"/>
              <a:t>class includes office furniture and fixtures.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0" name="Flowchart: Delay 9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2" name="Wave 11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646" y="6622983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426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7-2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4.	</a:t>
            </a:r>
            <a:r>
              <a:rPr lang="en-US" dirty="0"/>
              <a:t>How does a mining company calculate the amount of depletion for a year?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3429000"/>
            <a:ext cx="7315200" cy="26971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r>
              <a:rPr lang="en-US" sz="3200" dirty="0"/>
              <a:t>Tons of material mined times the depletion </a:t>
            </a:r>
            <a:r>
              <a:rPr lang="en-US" sz="3200" dirty="0" smtClean="0"/>
              <a:t>rate equals </a:t>
            </a:r>
            <a:r>
              <a:rPr lang="en-US" sz="3200" dirty="0"/>
              <a:t>annual depletion expense. The depletion </a:t>
            </a:r>
            <a:r>
              <a:rPr lang="en-US" sz="3200" dirty="0" smtClean="0"/>
              <a:t>rate </a:t>
            </a:r>
            <a:r>
              <a:rPr lang="en-US" sz="3200" dirty="0"/>
              <a:t>is calculated by dividing the estimated total </a:t>
            </a:r>
            <a:r>
              <a:rPr lang="en-US" sz="3200" dirty="0" smtClean="0"/>
              <a:t>value of </a:t>
            </a:r>
            <a:r>
              <a:rPr lang="en-US" sz="3200" dirty="0"/>
              <a:t>the mineral resource by the estimated number </a:t>
            </a:r>
            <a:r>
              <a:rPr lang="en-US" sz="3200" dirty="0" smtClean="0"/>
              <a:t>of tons </a:t>
            </a:r>
            <a:r>
              <a:rPr lang="en-US" sz="3200" dirty="0"/>
              <a:t>of the mineral to be recovered.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0" name="Flowchart: Delay 9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2" name="Wave 11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426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ave 9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Declining-Balance Method of Depreciation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Any </a:t>
            </a:r>
            <a:r>
              <a:rPr lang="en-US" sz="2600" dirty="0"/>
              <a:t>method of </a:t>
            </a:r>
            <a:r>
              <a:rPr lang="en-US" sz="2600" dirty="0" smtClean="0"/>
              <a:t>depreciation that </a:t>
            </a:r>
            <a:r>
              <a:rPr lang="en-US" sz="2600" dirty="0"/>
              <a:t>records greater depreciation expense in </a:t>
            </a:r>
            <a:r>
              <a:rPr lang="en-US" sz="2600" dirty="0" smtClean="0"/>
              <a:t>the early </a:t>
            </a:r>
            <a:r>
              <a:rPr lang="en-US" sz="2600" dirty="0"/>
              <a:t>years and less depreciation expense in the later years </a:t>
            </a:r>
            <a:r>
              <a:rPr lang="en-US" sz="2600" dirty="0" smtClean="0"/>
              <a:t>is called </a:t>
            </a:r>
            <a:r>
              <a:rPr lang="en-US" sz="2600" dirty="0"/>
              <a:t>accelerated depreciation.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b="1" dirty="0">
                <a:solidFill>
                  <a:srgbClr val="0070C0"/>
                </a:solidFill>
              </a:rPr>
              <a:t>declining-balance </a:t>
            </a:r>
            <a:r>
              <a:rPr lang="en-US" sz="2600" b="1" dirty="0" smtClean="0">
                <a:solidFill>
                  <a:srgbClr val="0070C0"/>
                </a:solidFill>
              </a:rPr>
              <a:t>method of </a:t>
            </a:r>
            <a:r>
              <a:rPr lang="en-US" sz="2600" b="1" dirty="0">
                <a:solidFill>
                  <a:srgbClr val="0070C0"/>
                </a:solidFill>
              </a:rPr>
              <a:t>depreciation </a:t>
            </a:r>
            <a:r>
              <a:rPr lang="en-US" sz="2600" dirty="0"/>
              <a:t>is a type of accelerated </a:t>
            </a:r>
            <a:r>
              <a:rPr lang="en-US" sz="2600" dirty="0" smtClean="0"/>
              <a:t>depreciation that </a:t>
            </a:r>
            <a:r>
              <a:rPr lang="en-US" sz="2600" dirty="0"/>
              <a:t>multiplies the book value of an asset by a </a:t>
            </a:r>
            <a:r>
              <a:rPr lang="en-US" sz="2600" dirty="0" smtClean="0"/>
              <a:t>constant depreciation </a:t>
            </a:r>
            <a:r>
              <a:rPr lang="en-US" sz="2600" dirty="0"/>
              <a:t>rate to determine annual depreciation. </a:t>
            </a:r>
            <a:endParaRPr lang="en-US" sz="2600" dirty="0" smtClean="0"/>
          </a:p>
          <a:p>
            <a:r>
              <a:rPr lang="en-US" sz="2600" dirty="0" smtClean="0"/>
              <a:t>A declining-balance </a:t>
            </a:r>
            <a:r>
              <a:rPr lang="en-US" sz="2600" dirty="0"/>
              <a:t>rate that is </a:t>
            </a:r>
            <a:r>
              <a:rPr lang="en-US" sz="2600" dirty="0" smtClean="0"/>
              <a:t>twice the straight-line rate </a:t>
            </a:r>
            <a:r>
              <a:rPr lang="en-US" sz="2600" dirty="0"/>
              <a:t>is called the </a:t>
            </a:r>
            <a:r>
              <a:rPr lang="en-US" sz="2600" i="1" dirty="0">
                <a:solidFill>
                  <a:srgbClr val="0070C0"/>
                </a:solidFill>
              </a:rPr>
              <a:t>double declining-balance method </a:t>
            </a:r>
            <a:r>
              <a:rPr lang="en-US" sz="2600" i="1" dirty="0" smtClean="0">
                <a:solidFill>
                  <a:srgbClr val="0070C0"/>
                </a:solidFill>
              </a:rPr>
              <a:t>of depreciation</a:t>
            </a:r>
            <a:r>
              <a:rPr lang="en-US" sz="2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8" name="Flowchart: Delay 7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89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Declining-Balance Method of Depreciation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×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602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÷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Depreciation 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Years of Estimated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Useful Life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Straight-Line Rate of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Straight-Line Rate of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×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Multiply by Two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Double Declining-Balance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Rate of Depreciation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12" name="Flowchart: Delay 11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Wave 13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834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83302"/>
              </p:ext>
            </p:extLst>
          </p:nvPr>
        </p:nvGraphicFramePr>
        <p:xfrm>
          <a:off x="537478" y="2181653"/>
          <a:ext cx="8096315" cy="35191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81115"/>
                <a:gridCol w="1828800"/>
                <a:gridCol w="1828800"/>
                <a:gridCol w="1828800"/>
                <a:gridCol w="1828800"/>
              </a:tblGrid>
              <a:tr h="1046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Year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Beginning </a:t>
                      </a:r>
                      <a:r>
                        <a:rPr lang="en-US" sz="2000" u="none" strike="noStrike" dirty="0" smtClean="0"/>
                        <a:t>Book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Value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Double Declining-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Balance </a:t>
                      </a:r>
                      <a:r>
                        <a:rPr lang="en-US" sz="2000" u="none" strike="noStrike" dirty="0"/>
                        <a:t>Rate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Annual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Depreciation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Ending </a:t>
                      </a:r>
                      <a:r>
                        <a:rPr lang="en-US" sz="2000" u="none" strike="noStrike" dirty="0" smtClean="0"/>
                        <a:t>Book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Value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2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$35,000.00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/>
                        <a:t>40%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$14,000.00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$21,000.00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412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21,000.00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/>
                        <a:t>40%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8,400.00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12,600.00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4121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12,600.00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5,040.00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7,560.00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4121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7,560.00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3,024.00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4,536.00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4121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4,536.00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1,536.00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3,000.00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412151"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 Depreciation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$32,000.00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Declining-Balance </a:t>
            </a:r>
            <a:r>
              <a:rPr lang="en-US" dirty="0"/>
              <a:t>Method of Depreciation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0836" y="1319879"/>
            <a:ext cx="8229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Plant Asset: Automobile 	Original Cost: $35,000.00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Depreciation Method: </a:t>
            </a:r>
            <a:r>
              <a:rPr lang="en-US" sz="1600" dirty="0" smtClean="0"/>
              <a:t>Double Declining-Balance </a:t>
            </a:r>
            <a:r>
              <a:rPr lang="en-US" sz="1600" dirty="0" smtClean="0">
                <a:cs typeface="Times New Roman" pitchFamily="18" charset="0"/>
              </a:rPr>
              <a:t>	Estimated Salvage Value: $3,000.00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	Estimated Useful Life: 5 years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304223" y="3505200"/>
            <a:ext cx="3041474" cy="2887752"/>
            <a:chOff x="-957870" y="3846731"/>
            <a:chExt cx="3041474" cy="2887752"/>
          </a:xfrm>
        </p:grpSpPr>
        <p:grpSp>
          <p:nvGrpSpPr>
            <p:cNvPr id="25" name="Group 10"/>
            <p:cNvGrpSpPr/>
            <p:nvPr/>
          </p:nvGrpSpPr>
          <p:grpSpPr>
            <a:xfrm>
              <a:off x="304800" y="3846731"/>
              <a:ext cx="1243107" cy="2542401"/>
              <a:chOff x="5181600" y="871359"/>
              <a:chExt cx="1243107" cy="2542401"/>
            </a:xfrm>
          </p:grpSpPr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 flipH="1">
                <a:off x="5360895" y="871359"/>
                <a:ext cx="1063812" cy="2389095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1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-957870" y="6365151"/>
              <a:ext cx="30414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Double declining-balance rate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67200" y="4267200"/>
            <a:ext cx="2438399" cy="1780401"/>
            <a:chOff x="304800" y="4608731"/>
            <a:chExt cx="2438399" cy="1780401"/>
          </a:xfrm>
        </p:grpSpPr>
        <p:grpSp>
          <p:nvGrpSpPr>
            <p:cNvPr id="30" name="Group 10"/>
            <p:cNvGrpSpPr/>
            <p:nvPr/>
          </p:nvGrpSpPr>
          <p:grpSpPr>
            <a:xfrm>
              <a:off x="304800" y="4608731"/>
              <a:ext cx="1523997" cy="1780401"/>
              <a:chOff x="5181600" y="1633359"/>
              <a:chExt cx="1523997" cy="1780401"/>
            </a:xfrm>
          </p:grpSpPr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>
                <a:off x="5486398" y="1633359"/>
                <a:ext cx="1219199" cy="15240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2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45460" y="6019800"/>
              <a:ext cx="2097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Annual depreciation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705599" y="5105400"/>
            <a:ext cx="2362201" cy="1219200"/>
            <a:chOff x="112060" y="5446931"/>
            <a:chExt cx="2362201" cy="1219200"/>
          </a:xfrm>
        </p:grpSpPr>
        <p:grpSp>
          <p:nvGrpSpPr>
            <p:cNvPr id="35" name="Group 10"/>
            <p:cNvGrpSpPr/>
            <p:nvPr/>
          </p:nvGrpSpPr>
          <p:grpSpPr>
            <a:xfrm>
              <a:off x="112060" y="5446931"/>
              <a:ext cx="558500" cy="942201"/>
              <a:chOff x="4988860" y="2471559"/>
              <a:chExt cx="558500" cy="942201"/>
            </a:xfrm>
          </p:grpSpPr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4988860" y="2471559"/>
                <a:ext cx="372035" cy="760216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3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645461" y="60198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Final year’s depreciation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23" name="Flowchart: Delay 22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Wave 39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747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14966"/>
              </p:ext>
            </p:extLst>
          </p:nvPr>
        </p:nvGraphicFramePr>
        <p:xfrm>
          <a:off x="533400" y="2514600"/>
          <a:ext cx="8096315" cy="30784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81115"/>
                <a:gridCol w="1828800"/>
                <a:gridCol w="1828800"/>
                <a:gridCol w="1828800"/>
                <a:gridCol w="182880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Year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Beginning </a:t>
                      </a:r>
                      <a:r>
                        <a:rPr lang="en-US" sz="2000" u="none" strike="noStrike" dirty="0" smtClean="0"/>
                        <a:t>Book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Value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Miles Driven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Annual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Depreciation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Ending </a:t>
                      </a:r>
                      <a:r>
                        <a:rPr lang="en-US" sz="2000" u="none" strike="noStrike" dirty="0" smtClean="0"/>
                        <a:t>Book</a:t>
                      </a:r>
                      <a:br>
                        <a:rPr lang="en-US" sz="2000" u="none" strike="noStrike" dirty="0" smtClean="0"/>
                      </a:br>
                      <a:r>
                        <a:rPr lang="en-US" sz="2000" u="none" strike="noStrike" dirty="0" smtClean="0"/>
                        <a:t>Value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$24,200.00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22,600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$3,616.00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$20,584.00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20,584.00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24,300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3,888.00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1371600" algn="dec"/>
                        </a:tabLst>
                      </a:pPr>
                      <a:r>
                        <a:rPr lang="en-US" sz="2000" u="none" strike="noStrike" dirty="0" smtClean="0"/>
                        <a:t>	16,696.00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16,696.00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28,100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4,496.00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12,200.00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12,200.00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20,400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3,264.00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8,936.00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8,936.00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16,200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2,592.00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tabLst>
                          <a:tab pos="1371600" algn="dec"/>
                        </a:tabLst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6,344.00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182880"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Units-of-Production </a:t>
            </a:r>
            <a:r>
              <a:rPr lang="en-US" dirty="0"/>
              <a:t>Method of Depreciation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4794" y="1371600"/>
            <a:ext cx="84796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Plant Asset: Van 	Original Cost: $24,200.00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Depreciation Method: </a:t>
            </a:r>
            <a:r>
              <a:rPr lang="en-US" sz="1600" dirty="0" smtClean="0"/>
              <a:t>Units-of-Production</a:t>
            </a:r>
            <a:r>
              <a:rPr lang="en-US" sz="1600" dirty="0" smtClean="0">
                <a:cs typeface="Times New Roman" pitchFamily="18" charset="0"/>
              </a:rPr>
              <a:t>	Estimated Salvage Value: $5,000.00</a:t>
            </a:r>
          </a:p>
          <a:p>
            <a:pPr>
              <a:tabLst>
                <a:tab pos="4805363" algn="l"/>
              </a:tabLst>
            </a:pPr>
            <a:r>
              <a:rPr lang="en-US" sz="1600" dirty="0">
                <a:cs typeface="Times New Roman" pitchFamily="18" charset="0"/>
              </a:rPr>
              <a:t>Original Cost: $</a:t>
            </a:r>
            <a:r>
              <a:rPr lang="en-US" sz="1600" dirty="0" smtClean="0">
                <a:cs typeface="Times New Roman" pitchFamily="18" charset="0"/>
              </a:rPr>
              <a:t>24,200.00	Estimated </a:t>
            </a:r>
            <a:r>
              <a:rPr lang="en-US" sz="1600" dirty="0">
                <a:cs typeface="Times New Roman" pitchFamily="18" charset="0"/>
              </a:rPr>
              <a:t>Useful Life: 120,000 miles </a:t>
            </a:r>
          </a:p>
          <a:p>
            <a:pPr>
              <a:tabLst>
                <a:tab pos="4805363" algn="l"/>
              </a:tabLst>
            </a:pPr>
            <a:r>
              <a:rPr lang="en-US" sz="1600" dirty="0" smtClean="0">
                <a:cs typeface="Times New Roman" pitchFamily="18" charset="0"/>
              </a:rPr>
              <a:t>	Depreciation Rate: $0.16 per mile driven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67200" y="3810000"/>
            <a:ext cx="2438399" cy="2514600"/>
            <a:chOff x="304800" y="4151531"/>
            <a:chExt cx="2438399" cy="2514600"/>
          </a:xfrm>
        </p:grpSpPr>
        <p:grpSp>
          <p:nvGrpSpPr>
            <p:cNvPr id="30" name="Group 10"/>
            <p:cNvGrpSpPr/>
            <p:nvPr/>
          </p:nvGrpSpPr>
          <p:grpSpPr>
            <a:xfrm>
              <a:off x="304800" y="4151531"/>
              <a:ext cx="1523997" cy="2237601"/>
              <a:chOff x="5181600" y="1176159"/>
              <a:chExt cx="1523997" cy="2237601"/>
            </a:xfrm>
          </p:grpSpPr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 flipH="1">
                <a:off x="5486398" y="1176159"/>
                <a:ext cx="1219199" cy="1981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1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45460" y="6019800"/>
              <a:ext cx="2097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Annual depreciation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expense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97252" y="2356576"/>
            <a:ext cx="2169461" cy="3927107"/>
            <a:chOff x="304800" y="2955965"/>
            <a:chExt cx="2169461" cy="3710166"/>
          </a:xfrm>
        </p:grpSpPr>
        <p:grpSp>
          <p:nvGrpSpPr>
            <p:cNvPr id="35" name="Group 10"/>
            <p:cNvGrpSpPr/>
            <p:nvPr/>
          </p:nvGrpSpPr>
          <p:grpSpPr>
            <a:xfrm>
              <a:off x="304800" y="2955965"/>
              <a:ext cx="365760" cy="3433167"/>
              <a:chOff x="5181600" y="-19407"/>
              <a:chExt cx="365760" cy="3433167"/>
            </a:xfrm>
          </p:grpSpPr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5360895" y="-19407"/>
                <a:ext cx="0" cy="3251182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2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645461" y="60198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Unit depreciation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rate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23" name="Flowchart: Delay 22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Wave 19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197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Units-of-Production </a:t>
            </a:r>
            <a:r>
              <a:rPr lang="en-US" dirty="0"/>
              <a:t>Method of Depreciation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74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4141"/>
              </p:ext>
            </p:extLst>
          </p:nvPr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$19,200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120,000 miles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$0.16/mile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09742"/>
              </p:ext>
            </p:extLst>
          </p:nvPr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4602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$24,200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$19,200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08102"/>
              </p:ext>
            </p:extLst>
          </p:nvPr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Original Cost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</a:t>
                      </a:r>
                      <a:b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Salvage Value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Total Depreciation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51971"/>
              </p:ext>
            </p:extLst>
          </p:nvPr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/>
                <a:gridCol w="182880"/>
                <a:gridCol w="2743200"/>
                <a:gridCol w="18288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Total Depreciation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Estimated Useful 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Unit Depreciation</a:t>
                      </a:r>
                    </a:p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Rate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12" name="Flowchart: Delay 11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Wave 13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486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Depreciation Expense for Income Tax Reporting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U.S. Internal Revenue Service has published rules for most plant assets when calculating the amount of depreciation expense used in computing a business’s federal income tax obligation. </a:t>
            </a:r>
          </a:p>
          <a:p>
            <a:r>
              <a:rPr lang="en-US" dirty="0" smtClean="0"/>
              <a:t>This depreciation method is called the Modified Accelerated Cost Recovery System (MACRS).</a:t>
            </a:r>
          </a:p>
          <a:p>
            <a:r>
              <a:rPr lang="en-US" dirty="0" smtClean="0"/>
              <a:t>MACRS is an accelerated depreciation method with prescribed periods </a:t>
            </a:r>
            <a:r>
              <a:rPr lang="en-US" dirty="0"/>
              <a:t>for nine classes of plant assets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EA0000"/>
          </a:solidFill>
        </p:grpSpPr>
        <p:sp>
          <p:nvSpPr>
            <p:cNvPr id="7" name="Flowchart: Delay 6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49284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Wave 8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943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MACRS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ontent Placeholder 1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Char char="●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7399"/>
            <a:ext cx="5876925" cy="479477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ave 12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823" y="6617368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MACRS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LO5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  <a:solidFill>
            <a:srgbClr val="FF0000"/>
          </a:solidFill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7-4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ontent Placeholder 1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Char char="●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924050"/>
            <a:ext cx="6451600" cy="30099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ave 12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59892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© 2015 Cengage Learning. All Rights Reserved.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918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824</Words>
  <Application>Microsoft Office PowerPoint</Application>
  <PresentationFormat>On-screen Show (4:3)</PresentationFormat>
  <Paragraphs>294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PowerPoint Presentation</vt:lpstr>
      <vt:lpstr>Declining-Balance Method of Depreciation</vt:lpstr>
      <vt:lpstr>Declining-Balance Method of Depreciation</vt:lpstr>
      <vt:lpstr> Declining-Balance Method of Depreciation</vt:lpstr>
      <vt:lpstr> Units-of-Production Method of Depreciation</vt:lpstr>
      <vt:lpstr>Units-of-Production Method of Depreciation</vt:lpstr>
      <vt:lpstr>Calculating Depreciation Expense for Income Tax Reporting</vt:lpstr>
      <vt:lpstr>MACRS Table</vt:lpstr>
      <vt:lpstr>MACRS Example</vt:lpstr>
      <vt:lpstr> Comparison of Depreciation Methods</vt:lpstr>
      <vt:lpstr>Calculating Depletion on Natural Resources</vt:lpstr>
      <vt:lpstr>Calculating Depletion on Natural Resources</vt:lpstr>
      <vt:lpstr>Lesson 7-4 Audit Your Understanding</vt:lpstr>
      <vt:lpstr>Lesson 7-4 Audit Your Understanding</vt:lpstr>
      <vt:lpstr>Lesson 7-4 Audit Your Understanding</vt:lpstr>
      <vt:lpstr>Lesson 7-2 Audit Your Understanding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CL User</cp:lastModifiedBy>
  <cp:revision>326</cp:revision>
  <dcterms:created xsi:type="dcterms:W3CDTF">2012-07-02T15:51:50Z</dcterms:created>
  <dcterms:modified xsi:type="dcterms:W3CDTF">2014-06-04T19:02:38Z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